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56" r:id="rId2"/>
    <p:sldId id="274" r:id="rId3"/>
    <p:sldId id="258" r:id="rId4"/>
    <p:sldId id="275" r:id="rId5"/>
    <p:sldId id="276" r:id="rId6"/>
    <p:sldId id="259" r:id="rId7"/>
    <p:sldId id="277" r:id="rId8"/>
    <p:sldId id="262" r:id="rId9"/>
    <p:sldId id="263" r:id="rId10"/>
    <p:sldId id="264" r:id="rId11"/>
    <p:sldId id="265" r:id="rId12"/>
    <p:sldId id="266" r:id="rId13"/>
    <p:sldId id="267" r:id="rId14"/>
    <p:sldId id="272" r:id="rId15"/>
    <p:sldId id="271" r:id="rId16"/>
    <p:sldId id="278" r:id="rId17"/>
    <p:sldId id="279" r:id="rId18"/>
    <p:sldId id="261" r:id="rId19"/>
    <p:sldId id="270" r:id="rId20"/>
    <p:sldId id="26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Char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VIIRS Vicarious </a:t>
            </a:r>
            <a:r>
              <a:rPr lang="en-US" dirty="0"/>
              <a:t>Calibration Gains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2"/>
          <c:order val="0"/>
          <c:tx>
            <c:v>Current</c:v>
          </c:tx>
          <c:spPr>
            <a:ln w="4445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Sheet1!$B$10:$B$16</c:f>
              <c:numCache>
                <c:formatCode>General</c:formatCode>
                <c:ptCount val="7"/>
                <c:pt idx="0">
                  <c:v>410</c:v>
                </c:pt>
                <c:pt idx="1">
                  <c:v>443</c:v>
                </c:pt>
                <c:pt idx="2">
                  <c:v>486</c:v>
                </c:pt>
                <c:pt idx="3">
                  <c:v>551</c:v>
                </c:pt>
                <c:pt idx="4">
                  <c:v>671</c:v>
                </c:pt>
                <c:pt idx="5">
                  <c:v>745</c:v>
                </c:pt>
                <c:pt idx="6">
                  <c:v>862</c:v>
                </c:pt>
              </c:numCache>
            </c:numRef>
          </c:cat>
          <c:val>
            <c:numRef>
              <c:f>Sheet1!$D$10:$D$16</c:f>
              <c:numCache>
                <c:formatCode>General</c:formatCode>
                <c:ptCount val="7"/>
                <c:pt idx="0">
                  <c:v>0.96050000000000002</c:v>
                </c:pt>
                <c:pt idx="1">
                  <c:v>1.0019</c:v>
                </c:pt>
                <c:pt idx="2">
                  <c:v>1.0078</c:v>
                </c:pt>
                <c:pt idx="3">
                  <c:v>0.97240000000000004</c:v>
                </c:pt>
                <c:pt idx="4">
                  <c:v>1.0145999999999999</c:v>
                </c:pt>
                <c:pt idx="5">
                  <c:v>1.0388999999999999</c:v>
                </c:pt>
                <c:pt idx="6">
                  <c:v>1</c:v>
                </c:pt>
              </c:numCache>
            </c:numRef>
          </c:val>
          <c:smooth val="0"/>
        </c:ser>
        <c:ser>
          <c:idx val="4"/>
          <c:order val="1"/>
          <c:tx>
            <c:v>WaveCIS</c:v>
          </c:tx>
          <c:spPr>
            <a:ln w="41275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Sheet1!$B$10:$B$16</c:f>
              <c:numCache>
                <c:formatCode>General</c:formatCode>
                <c:ptCount val="7"/>
                <c:pt idx="0">
                  <c:v>410</c:v>
                </c:pt>
                <c:pt idx="1">
                  <c:v>443</c:v>
                </c:pt>
                <c:pt idx="2">
                  <c:v>486</c:v>
                </c:pt>
                <c:pt idx="3">
                  <c:v>551</c:v>
                </c:pt>
                <c:pt idx="4">
                  <c:v>671</c:v>
                </c:pt>
                <c:pt idx="5">
                  <c:v>745</c:v>
                </c:pt>
                <c:pt idx="6">
                  <c:v>862</c:v>
                </c:pt>
              </c:numCache>
            </c:numRef>
          </c:cat>
          <c:val>
            <c:numRef>
              <c:f>Sheet1!$F$10:$F$16</c:f>
              <c:numCache>
                <c:formatCode>General</c:formatCode>
                <c:ptCount val="7"/>
                <c:pt idx="0">
                  <c:v>0.96530000000000005</c:v>
                </c:pt>
                <c:pt idx="1">
                  <c:v>1.0118</c:v>
                </c:pt>
                <c:pt idx="2">
                  <c:v>0.96930000000000005</c:v>
                </c:pt>
                <c:pt idx="3">
                  <c:v>0.94779999999999998</c:v>
                </c:pt>
                <c:pt idx="4">
                  <c:v>0.89170000000000005</c:v>
                </c:pt>
                <c:pt idx="5">
                  <c:v>0.8538</c:v>
                </c:pt>
                <c:pt idx="6">
                  <c:v>0.70750000000000002</c:v>
                </c:pt>
              </c:numCache>
            </c:numRef>
          </c:val>
          <c:smooth val="0"/>
        </c:ser>
        <c:ser>
          <c:idx val="5"/>
          <c:order val="2"/>
          <c:tx>
            <c:v>LISCO</c:v>
          </c:tx>
          <c:spPr>
            <a:ln w="41275">
              <a:solidFill>
                <a:srgbClr val="00B0F0"/>
              </a:solidFill>
            </a:ln>
          </c:spPr>
          <c:marker>
            <c:symbol val="none"/>
          </c:marker>
          <c:cat>
            <c:numRef>
              <c:f>Sheet1!$B$10:$B$16</c:f>
              <c:numCache>
                <c:formatCode>General</c:formatCode>
                <c:ptCount val="7"/>
                <c:pt idx="0">
                  <c:v>410</c:v>
                </c:pt>
                <c:pt idx="1">
                  <c:v>443</c:v>
                </c:pt>
                <c:pt idx="2">
                  <c:v>486</c:v>
                </c:pt>
                <c:pt idx="3">
                  <c:v>551</c:v>
                </c:pt>
                <c:pt idx="4">
                  <c:v>671</c:v>
                </c:pt>
                <c:pt idx="5">
                  <c:v>745</c:v>
                </c:pt>
                <c:pt idx="6">
                  <c:v>862</c:v>
                </c:pt>
              </c:numCache>
            </c:numRef>
          </c:cat>
          <c:val>
            <c:numRef>
              <c:f>Sheet1!$G$10:$G$16</c:f>
              <c:numCache>
                <c:formatCode>General</c:formatCode>
                <c:ptCount val="7"/>
                <c:pt idx="0">
                  <c:v>0.96699999999999997</c:v>
                </c:pt>
                <c:pt idx="1">
                  <c:v>1.0170999999999999</c:v>
                </c:pt>
                <c:pt idx="2">
                  <c:v>0.97599999999999998</c:v>
                </c:pt>
                <c:pt idx="3">
                  <c:v>0.96050000000000002</c:v>
                </c:pt>
                <c:pt idx="4">
                  <c:v>0.9123</c:v>
                </c:pt>
                <c:pt idx="5">
                  <c:v>0.86819999999999997</c:v>
                </c:pt>
                <c:pt idx="6">
                  <c:v>0.69979999999999998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7753680"/>
        <c:axId val="207754240"/>
      </c:lineChart>
      <c:catAx>
        <c:axId val="2077536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Wavelength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07754240"/>
        <c:crosses val="autoZero"/>
        <c:auto val="1"/>
        <c:lblAlgn val="ctr"/>
        <c:lblOffset val="100"/>
        <c:noMultiLvlLbl val="0"/>
      </c:catAx>
      <c:valAx>
        <c:axId val="207754240"/>
        <c:scaling>
          <c:orientation val="minMax"/>
          <c:min val="0.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77536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536610927167674"/>
          <c:y val="0.38594050743657043"/>
          <c:w val="0.1622614840989399"/>
          <c:h val="0.2356135170603674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MODIS </a:t>
            </a:r>
            <a:r>
              <a:rPr lang="en-US" dirty="0" smtClean="0"/>
              <a:t>Vicarious Calibration </a:t>
            </a:r>
            <a:r>
              <a:rPr lang="en-US" dirty="0"/>
              <a:t>Gains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Current</c:v>
          </c:tx>
          <c:spPr>
            <a:ln w="41275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Sheet1!$B$31:$H$31</c:f>
              <c:numCache>
                <c:formatCode>General</c:formatCode>
                <c:ptCount val="7"/>
                <c:pt idx="0">
                  <c:v>412</c:v>
                </c:pt>
                <c:pt idx="1">
                  <c:v>443</c:v>
                </c:pt>
                <c:pt idx="2">
                  <c:v>488</c:v>
                </c:pt>
                <c:pt idx="3">
                  <c:v>547</c:v>
                </c:pt>
                <c:pt idx="4">
                  <c:v>667</c:v>
                </c:pt>
                <c:pt idx="5">
                  <c:v>748</c:v>
                </c:pt>
                <c:pt idx="6">
                  <c:v>869</c:v>
                </c:pt>
              </c:numCache>
            </c:numRef>
          </c:cat>
          <c:val>
            <c:numRef>
              <c:f>Sheet1!$B$33:$H$33</c:f>
              <c:numCache>
                <c:formatCode>General</c:formatCode>
                <c:ptCount val="7"/>
                <c:pt idx="0">
                  <c:v>0.97309999999999997</c:v>
                </c:pt>
                <c:pt idx="1">
                  <c:v>0.99099999999999999</c:v>
                </c:pt>
                <c:pt idx="2">
                  <c:v>0.99350000000000005</c:v>
                </c:pt>
                <c:pt idx="3">
                  <c:v>0.99939999999999996</c:v>
                </c:pt>
                <c:pt idx="4">
                  <c:v>0.99960000000000004</c:v>
                </c:pt>
                <c:pt idx="5">
                  <c:v>0.99890000000000001</c:v>
                </c:pt>
                <c:pt idx="6">
                  <c:v>1</c:v>
                </c:pt>
              </c:numCache>
            </c:numRef>
          </c:val>
          <c:smooth val="0"/>
        </c:ser>
        <c:ser>
          <c:idx val="1"/>
          <c:order val="1"/>
          <c:tx>
            <c:v>WaveCIS</c:v>
          </c:tx>
          <c:spPr>
            <a:ln w="41275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Sheet1!$B$31:$H$31</c:f>
              <c:numCache>
                <c:formatCode>General</c:formatCode>
                <c:ptCount val="7"/>
                <c:pt idx="0">
                  <c:v>412</c:v>
                </c:pt>
                <c:pt idx="1">
                  <c:v>443</c:v>
                </c:pt>
                <c:pt idx="2">
                  <c:v>488</c:v>
                </c:pt>
                <c:pt idx="3">
                  <c:v>547</c:v>
                </c:pt>
                <c:pt idx="4">
                  <c:v>667</c:v>
                </c:pt>
                <c:pt idx="5">
                  <c:v>748</c:v>
                </c:pt>
                <c:pt idx="6">
                  <c:v>869</c:v>
                </c:pt>
              </c:numCache>
            </c:numRef>
          </c:cat>
          <c:val>
            <c:numRef>
              <c:f>Sheet1!$B$35:$H$35</c:f>
              <c:numCache>
                <c:formatCode>General</c:formatCode>
                <c:ptCount val="7"/>
                <c:pt idx="0">
                  <c:v>1.006</c:v>
                </c:pt>
                <c:pt idx="1">
                  <c:v>1.0179</c:v>
                </c:pt>
                <c:pt idx="2">
                  <c:v>1.0006999999999999</c:v>
                </c:pt>
                <c:pt idx="3">
                  <c:v>0.99009999999999998</c:v>
                </c:pt>
                <c:pt idx="4">
                  <c:v>0.96930000000000005</c:v>
                </c:pt>
                <c:pt idx="5">
                  <c:v>0.84440000000000004</c:v>
                </c:pt>
                <c:pt idx="6">
                  <c:v>0.83399999999999996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7757040"/>
        <c:axId val="208068416"/>
      </c:lineChart>
      <c:catAx>
        <c:axId val="2077570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Wavelength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08068416"/>
        <c:crosses val="autoZero"/>
        <c:auto val="1"/>
        <c:lblAlgn val="ctr"/>
        <c:lblOffset val="100"/>
        <c:noMultiLvlLbl val="0"/>
      </c:catAx>
      <c:valAx>
        <c:axId val="208068416"/>
        <c:scaling>
          <c:orientation val="minMax"/>
          <c:min val="0.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775704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FECD4-DE88-48B3-9E37-C43D54D4613D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4BBD3F-7787-4B55-AA24-71602025B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789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1351-2664-494C-9BC1-AB29AC0F0AAA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B3216-B4AE-4BE5-8D81-FF6664959A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1351-2664-494C-9BC1-AB29AC0F0AAA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B3216-B4AE-4BE5-8D81-FF6664959A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1351-2664-494C-9BC1-AB29AC0F0AAA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B3216-B4AE-4BE5-8D81-FF6664959A24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1351-2664-494C-9BC1-AB29AC0F0AAA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B3216-B4AE-4BE5-8D81-FF6664959A2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1351-2664-494C-9BC1-AB29AC0F0AAA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B3216-B4AE-4BE5-8D81-FF6664959A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1351-2664-494C-9BC1-AB29AC0F0AAA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B3216-B4AE-4BE5-8D81-FF6664959A2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1351-2664-494C-9BC1-AB29AC0F0AAA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B3216-B4AE-4BE5-8D81-FF6664959A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1351-2664-494C-9BC1-AB29AC0F0AAA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B3216-B4AE-4BE5-8D81-FF6664959A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1351-2664-494C-9BC1-AB29AC0F0AAA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B3216-B4AE-4BE5-8D81-FF6664959A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1351-2664-494C-9BC1-AB29AC0F0AAA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B3216-B4AE-4BE5-8D81-FF6664959A2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1351-2664-494C-9BC1-AB29AC0F0AAA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B3216-B4AE-4BE5-8D81-FF6664959A2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0B51351-2664-494C-9BC1-AB29AC0F0AAA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DEB3216-B4AE-4BE5-8D81-FF6664959A2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23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091" y="5013176"/>
            <a:ext cx="3358251" cy="108555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404664"/>
            <a:ext cx="7772400" cy="1524000"/>
          </a:xfrm>
        </p:spPr>
        <p:txBody>
          <a:bodyPr>
            <a:normAutofit fontScale="90000"/>
          </a:bodyPr>
          <a:lstStyle/>
          <a:p>
            <a:pPr indent="228600">
              <a:spcAft>
                <a:spcPts val="600"/>
              </a:spcAft>
            </a:pPr>
            <a:r>
              <a:rPr lang="en-US" b="1" dirty="0"/>
              <a:t>Radiometric Calibration of Current and Future Ocean Color Satellite Sensors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1394626" y="1916832"/>
            <a:ext cx="6417734" cy="939801"/>
          </a:xfrm>
        </p:spPr>
        <p:txBody>
          <a:bodyPr/>
          <a:lstStyle/>
          <a:p>
            <a:r>
              <a:rPr lang="en-US" b="1" dirty="0" smtClean="0"/>
              <a:t>R. Foster, S. Hlaing, A. </a:t>
            </a:r>
            <a:r>
              <a:rPr lang="en-US" b="1" dirty="0" err="1" smtClean="0"/>
              <a:t>Gilerson</a:t>
            </a:r>
            <a:r>
              <a:rPr lang="en-US" b="1" dirty="0" smtClean="0"/>
              <a:t>, S. Ahmed</a:t>
            </a:r>
            <a:endParaRPr lang="en-US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373216"/>
            <a:ext cx="1945938" cy="1049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13" y="5550247"/>
            <a:ext cx="2736304" cy="1091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81128"/>
            <a:ext cx="2990484" cy="87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4932040" y="3166502"/>
            <a:ext cx="3911569" cy="93980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dirty="0" smtClean="0"/>
              <a:t>Robert Foster, ME, LEED AP</a:t>
            </a:r>
          </a:p>
          <a:p>
            <a:pPr algn="l"/>
            <a:r>
              <a:rPr lang="en-US" sz="1800" b="1" dirty="0" smtClean="0"/>
              <a:t>Optical Remote Sensing Laboratory</a:t>
            </a:r>
          </a:p>
          <a:p>
            <a:pPr algn="l"/>
            <a:r>
              <a:rPr lang="en-US" sz="1800" b="1" dirty="0" smtClean="0"/>
              <a:t>The City College of New York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251520" y="3140968"/>
            <a:ext cx="3911569" cy="9398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dirty="0" err="1" smtClean="0"/>
              <a:t>CoRP</a:t>
            </a:r>
            <a:r>
              <a:rPr lang="en-US" sz="1800" b="1" dirty="0" smtClean="0"/>
              <a:t> Science Symposium</a:t>
            </a:r>
          </a:p>
          <a:p>
            <a:pPr algn="l"/>
            <a:r>
              <a:rPr lang="en-US" sz="1800" b="1" dirty="0" smtClean="0"/>
              <a:t>September 9-10, 2014</a:t>
            </a:r>
          </a:p>
        </p:txBody>
      </p:sp>
      <p:pic>
        <p:nvPicPr>
          <p:cNvPr id="4" name="Picture 2" descr="http://www.galvestonlab.sefsc.noaa.gov/stories/2013/ODD2013/images/noaa-logo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32" y="5389241"/>
            <a:ext cx="1413669" cy="141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19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2008" y="188640"/>
            <a:ext cx="8964488" cy="850106"/>
          </a:xfrm>
        </p:spPr>
        <p:txBody>
          <a:bodyPr>
            <a:noAutofit/>
          </a:bodyPr>
          <a:lstStyle/>
          <a:p>
            <a:r>
              <a:rPr lang="en-US" sz="2700" dirty="0"/>
              <a:t>Matchup comparisons between the simulated and VIIRS </a:t>
            </a:r>
            <a:r>
              <a:rPr lang="en-US" sz="2700" dirty="0" smtClean="0"/>
              <a:t>L</a:t>
            </a:r>
            <a:r>
              <a:rPr lang="en-US" sz="2700" baseline="-25000" dirty="0" smtClean="0"/>
              <a:t>t</a:t>
            </a:r>
            <a:r>
              <a:rPr lang="en-US" sz="2700" dirty="0" smtClean="0"/>
              <a:t>(λ) (Blue &amp; Green parts of the spectrum)</a:t>
            </a:r>
            <a:endParaRPr lang="en-US" sz="2700" dirty="0"/>
          </a:p>
        </p:txBody>
      </p:sp>
      <p:sp>
        <p:nvSpPr>
          <p:cNvPr id="11" name="Rectangle 10"/>
          <p:cNvSpPr/>
          <p:nvPr/>
        </p:nvSpPr>
        <p:spPr>
          <a:xfrm>
            <a:off x="5652120" y="2526048"/>
            <a:ext cx="3419872" cy="428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1600" dirty="0">
                <a:latin typeface="Times New Roman"/>
                <a:ea typeface="Calibri"/>
              </a:rPr>
              <a:t>Excellent correlations with the overall R values close to 1 are observed </a:t>
            </a:r>
            <a:r>
              <a:rPr lang="en-US" sz="1600" dirty="0" smtClean="0">
                <a:latin typeface="Times New Roman"/>
                <a:ea typeface="Calibri"/>
              </a:rPr>
              <a:t>at every wavelengths. </a:t>
            </a:r>
          </a:p>
          <a:p>
            <a:pPr marL="285750" indent="-285750" algn="just">
              <a:lnSpc>
                <a:spcPct val="115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Times New Roman"/>
                <a:ea typeface="Calibri"/>
              </a:rPr>
              <a:t>Variation </a:t>
            </a:r>
            <a:r>
              <a:rPr lang="en-US" sz="1600" dirty="0">
                <a:latin typeface="Times New Roman"/>
                <a:ea typeface="Calibri"/>
              </a:rPr>
              <a:t>ranges of simulated and VIIRS </a:t>
            </a:r>
            <a:r>
              <a:rPr lang="en-US" sz="1600" i="1" dirty="0">
                <a:latin typeface="Times New Roman"/>
                <a:ea typeface="Calibri"/>
              </a:rPr>
              <a:t>L</a:t>
            </a:r>
            <a:r>
              <a:rPr lang="en-US" sz="1600" i="1" baseline="-25000" dirty="0">
                <a:latin typeface="Times New Roman"/>
                <a:ea typeface="Calibri"/>
              </a:rPr>
              <a:t>t</a:t>
            </a:r>
            <a:r>
              <a:rPr lang="en-US" sz="1600" dirty="0">
                <a:latin typeface="Times New Roman"/>
                <a:ea typeface="Calibri"/>
              </a:rPr>
              <a:t> </a:t>
            </a:r>
            <a:r>
              <a:rPr lang="en-US" sz="1600" dirty="0" smtClean="0">
                <a:latin typeface="Times New Roman"/>
                <a:ea typeface="Calibri"/>
              </a:rPr>
              <a:t>are </a:t>
            </a:r>
            <a:r>
              <a:rPr lang="en-US" sz="1600" dirty="0">
                <a:latin typeface="Times New Roman"/>
                <a:ea typeface="Calibri"/>
              </a:rPr>
              <a:t>the same. </a:t>
            </a:r>
            <a:endParaRPr lang="en-US" sz="1600" dirty="0" smtClean="0">
              <a:latin typeface="Times New Roman"/>
              <a:ea typeface="Calibri"/>
            </a:endParaRPr>
          </a:p>
          <a:p>
            <a:pPr marL="285750" indent="-285750" algn="just">
              <a:lnSpc>
                <a:spcPct val="115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Times New Roman"/>
                <a:ea typeface="Calibri"/>
              </a:rPr>
              <a:t>Regression </a:t>
            </a:r>
            <a:r>
              <a:rPr lang="en-US" sz="1600" dirty="0">
                <a:latin typeface="Times New Roman"/>
                <a:ea typeface="Calibri"/>
              </a:rPr>
              <a:t>lines for the comparisons are very close to 1:1 </a:t>
            </a:r>
            <a:r>
              <a:rPr lang="en-US" sz="1600" dirty="0" smtClean="0">
                <a:latin typeface="Times New Roman"/>
                <a:ea typeface="Calibri"/>
              </a:rPr>
              <a:t>diagonals.</a:t>
            </a:r>
          </a:p>
          <a:p>
            <a:pPr marL="285750" indent="-285750" algn="just">
              <a:lnSpc>
                <a:spcPct val="115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000099"/>
                </a:solidFill>
                <a:latin typeface="Times New Roman"/>
                <a:ea typeface="Calibri"/>
              </a:rPr>
              <a:t>These observations underscore that the simulated dataset is suitable for making assessments of the radiometric </a:t>
            </a:r>
            <a:r>
              <a:rPr lang="en-US" sz="1600" dirty="0" smtClean="0">
                <a:solidFill>
                  <a:srgbClr val="000099"/>
                </a:solidFill>
                <a:latin typeface="Times New Roman"/>
                <a:ea typeface="Calibri"/>
              </a:rPr>
              <a:t>accuracy and stability </a:t>
            </a:r>
            <a:r>
              <a:rPr lang="en-US" sz="1600" dirty="0">
                <a:solidFill>
                  <a:srgbClr val="000099"/>
                </a:solidFill>
                <a:latin typeface="Times New Roman"/>
                <a:ea typeface="Calibri"/>
              </a:rPr>
              <a:t>of the </a:t>
            </a:r>
            <a:r>
              <a:rPr lang="en-US" sz="1600" dirty="0" smtClean="0">
                <a:solidFill>
                  <a:srgbClr val="000099"/>
                </a:solidFill>
                <a:latin typeface="Times New Roman"/>
                <a:ea typeface="Calibri"/>
              </a:rPr>
              <a:t>Satellite Ocean Color sensors </a:t>
            </a:r>
            <a:r>
              <a:rPr lang="en-US" sz="1600" dirty="0">
                <a:solidFill>
                  <a:srgbClr val="000099"/>
                </a:solidFill>
                <a:latin typeface="Times New Roman"/>
                <a:ea typeface="Calibri"/>
              </a:rPr>
              <a:t>in blue and green </a:t>
            </a:r>
            <a:r>
              <a:rPr lang="en-US" sz="1600" dirty="0" smtClean="0">
                <a:solidFill>
                  <a:srgbClr val="000099"/>
                </a:solidFill>
                <a:latin typeface="Times New Roman"/>
                <a:ea typeface="Calibri"/>
              </a:rPr>
              <a:t>wavelengths.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3" r="16461"/>
          <a:stretch>
            <a:fillRect/>
          </a:stretch>
        </p:blipFill>
        <p:spPr bwMode="auto">
          <a:xfrm>
            <a:off x="179512" y="1072202"/>
            <a:ext cx="2654763" cy="278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9" r="17010"/>
          <a:stretch>
            <a:fillRect/>
          </a:stretch>
        </p:blipFill>
        <p:spPr bwMode="auto">
          <a:xfrm>
            <a:off x="2987824" y="1072202"/>
            <a:ext cx="2641742" cy="278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1" r="17148"/>
          <a:stretch>
            <a:fillRect/>
          </a:stretch>
        </p:blipFill>
        <p:spPr bwMode="auto">
          <a:xfrm>
            <a:off x="194484" y="3952522"/>
            <a:ext cx="2641232" cy="278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2" r="17757"/>
          <a:stretch>
            <a:fillRect/>
          </a:stretch>
        </p:blipFill>
        <p:spPr bwMode="auto">
          <a:xfrm>
            <a:off x="3099472" y="3935687"/>
            <a:ext cx="2570308" cy="2805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76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347864" y="2442251"/>
            <a:ext cx="5652120" cy="379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Times New Roman"/>
                <a:ea typeface="Calibri"/>
              </a:rPr>
              <a:t>Different story emerges for Red and NIR wavelengths.</a:t>
            </a:r>
          </a:p>
          <a:p>
            <a:pPr marL="285750" indent="-285750" algn="just">
              <a:lnSpc>
                <a:spcPct val="115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Times New Roman"/>
                <a:ea typeface="Calibri"/>
              </a:rPr>
              <a:t>Regression </a:t>
            </a:r>
            <a:r>
              <a:rPr lang="en-US" sz="1600" dirty="0">
                <a:latin typeface="Times New Roman"/>
                <a:ea typeface="Calibri"/>
              </a:rPr>
              <a:t>lines for the comparisons </a:t>
            </a:r>
            <a:r>
              <a:rPr lang="en-US" sz="1600" dirty="0" smtClean="0">
                <a:latin typeface="Times New Roman"/>
                <a:ea typeface="Calibri"/>
              </a:rPr>
              <a:t>significantly deviate from 1:1 diagonals.</a:t>
            </a:r>
          </a:p>
          <a:p>
            <a:pPr marL="285750" indent="-285750" algn="just">
              <a:lnSpc>
                <a:spcPct val="115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Times New Roman"/>
                <a:ea typeface="Calibri"/>
              </a:rPr>
              <a:t>Simulated data underestimate ~10% &amp; ~30% respectively at 671 and 862 nm wavelengths.</a:t>
            </a:r>
          </a:p>
          <a:p>
            <a:pPr marL="285750" indent="-285750" algn="just">
              <a:lnSpc>
                <a:spcPct val="115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Times New Roman"/>
                <a:ea typeface="Calibri"/>
              </a:rPr>
              <a:t>Excellent correlations are also observed at both wavelengths.</a:t>
            </a:r>
          </a:p>
          <a:p>
            <a:pPr marL="285750" indent="-285750" algn="just">
              <a:lnSpc>
                <a:spcPct val="115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1600" dirty="0" smtClean="0">
                <a:solidFill>
                  <a:srgbClr val="C00000"/>
                </a:solidFill>
                <a:latin typeface="Times New Roman"/>
                <a:ea typeface="Calibri"/>
              </a:rPr>
              <a:t>This observed discrepancy between the simulated and VIIRS data will be further scrutinized in next few slides.</a:t>
            </a:r>
          </a:p>
          <a:p>
            <a:pPr marL="285750" indent="-285750" algn="just">
              <a:lnSpc>
                <a:spcPct val="115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endParaRPr lang="en-US" sz="1600" dirty="0" smtClean="0">
              <a:solidFill>
                <a:srgbClr val="000099"/>
              </a:solidFill>
              <a:latin typeface="Times New Roman"/>
              <a:ea typeface="Calibri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9" r="16461"/>
          <a:stretch>
            <a:fillRect/>
          </a:stretch>
        </p:blipFill>
        <p:spPr bwMode="auto">
          <a:xfrm>
            <a:off x="323528" y="1052736"/>
            <a:ext cx="2705654" cy="2805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7" r="17143"/>
          <a:stretch>
            <a:fillRect/>
          </a:stretch>
        </p:blipFill>
        <p:spPr bwMode="auto">
          <a:xfrm>
            <a:off x="342366" y="3933056"/>
            <a:ext cx="2678724" cy="281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07504" y="188640"/>
            <a:ext cx="8964488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dirty="0" smtClean="0">
                <a:solidFill>
                  <a:schemeClr val="bg1"/>
                </a:solidFill>
              </a:rPr>
              <a:t>Matchup comparisons between the simulated and VIIRS L</a:t>
            </a:r>
            <a:r>
              <a:rPr lang="en-US" sz="2700" baseline="-25000" dirty="0" smtClean="0">
                <a:solidFill>
                  <a:schemeClr val="bg1"/>
                </a:solidFill>
              </a:rPr>
              <a:t>t</a:t>
            </a:r>
            <a:r>
              <a:rPr lang="en-US" sz="2700" dirty="0" smtClean="0">
                <a:solidFill>
                  <a:schemeClr val="bg1"/>
                </a:solidFill>
              </a:rPr>
              <a:t>(λ) at each wavelength (Red &amp; NIR parts of the spectrum)</a:t>
            </a:r>
            <a:endParaRPr lang="en-US" sz="2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61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6686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n-US" dirty="0"/>
              <a:t>Matchup comparisons between the simulated and </a:t>
            </a:r>
            <a:r>
              <a:rPr lang="en-US" dirty="0" smtClean="0"/>
              <a:t>MODIS L</a:t>
            </a:r>
            <a:r>
              <a:rPr lang="en-US" baseline="-25000" dirty="0" smtClean="0"/>
              <a:t>t</a:t>
            </a:r>
            <a:r>
              <a:rPr lang="en-US" dirty="0" smtClean="0"/>
              <a:t> </a:t>
            </a:r>
            <a:r>
              <a:rPr lang="en-US" dirty="0"/>
              <a:t>(λ</a:t>
            </a:r>
            <a:r>
              <a:rPr lang="en-US" dirty="0" smtClean="0"/>
              <a:t>) at WaveCIS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992472" y="2564904"/>
            <a:ext cx="5112568" cy="294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Times New Roman"/>
                <a:ea typeface="Calibri"/>
              </a:rPr>
              <a:t>Unlike </a:t>
            </a:r>
            <a:r>
              <a:rPr lang="en-US" sz="1600" dirty="0">
                <a:latin typeface="Times New Roman"/>
                <a:ea typeface="Calibri"/>
              </a:rPr>
              <a:t>VIIRS, the uncertainties between MODIS and simulated L</a:t>
            </a:r>
            <a:r>
              <a:rPr lang="en-US" sz="1600" baseline="-25000" dirty="0">
                <a:latin typeface="Times New Roman"/>
                <a:ea typeface="Calibri"/>
              </a:rPr>
              <a:t>t</a:t>
            </a:r>
            <a:r>
              <a:rPr lang="en-US" sz="1600" dirty="0">
                <a:latin typeface="Times New Roman"/>
                <a:ea typeface="Calibri"/>
              </a:rPr>
              <a:t> are higher </a:t>
            </a:r>
            <a:r>
              <a:rPr lang="en-US" sz="1600" dirty="0" smtClean="0">
                <a:latin typeface="Times New Roman"/>
                <a:ea typeface="Calibri"/>
              </a:rPr>
              <a:t>at </a:t>
            </a:r>
            <a:r>
              <a:rPr lang="en-US" sz="1600" dirty="0">
                <a:latin typeface="Times New Roman"/>
                <a:ea typeface="Calibri"/>
              </a:rPr>
              <a:t>every wavelength</a:t>
            </a:r>
            <a:r>
              <a:rPr lang="en-US" sz="1600" dirty="0" smtClean="0">
                <a:latin typeface="Times New Roman"/>
                <a:ea typeface="Calibri"/>
              </a:rPr>
              <a:t>.</a:t>
            </a:r>
          </a:p>
          <a:p>
            <a:pPr marL="285750" indent="-285750" algn="just">
              <a:lnSpc>
                <a:spcPct val="115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endParaRPr lang="en-US" sz="1600" dirty="0" smtClean="0">
              <a:latin typeface="Times New Roman"/>
              <a:ea typeface="Calibri"/>
            </a:endParaRPr>
          </a:p>
          <a:p>
            <a:pPr marL="285750" indent="-285750" algn="just">
              <a:lnSpc>
                <a:spcPct val="115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Times New Roman"/>
                <a:ea typeface="Calibri"/>
              </a:rPr>
              <a:t>Only </a:t>
            </a:r>
            <a:r>
              <a:rPr lang="en-US" sz="1600" dirty="0">
                <a:latin typeface="Times New Roman"/>
                <a:ea typeface="Calibri"/>
              </a:rPr>
              <a:t>modest correlation is achieved for the comparisons at 551, 667 &amp; 869 nm (R values are 0.85, 0.78 &amp; 0.75 respectively). </a:t>
            </a:r>
            <a:endParaRPr lang="en-US" sz="1600" dirty="0" smtClean="0">
              <a:latin typeface="Times New Roman"/>
              <a:ea typeface="Calibri"/>
            </a:endParaRPr>
          </a:p>
          <a:p>
            <a:pPr marL="285750" indent="-285750" algn="just">
              <a:lnSpc>
                <a:spcPct val="115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endParaRPr lang="en-US" sz="1600" dirty="0" smtClean="0">
              <a:latin typeface="Times New Roman"/>
              <a:ea typeface="Calibri"/>
            </a:endParaRPr>
          </a:p>
          <a:p>
            <a:pPr marL="285750" indent="-285750" algn="just">
              <a:lnSpc>
                <a:spcPct val="115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Times New Roman"/>
                <a:ea typeface="Calibri"/>
              </a:rPr>
              <a:t>This </a:t>
            </a:r>
            <a:r>
              <a:rPr lang="en-US" sz="1600" dirty="0">
                <a:latin typeface="Times New Roman"/>
                <a:ea typeface="Calibri"/>
              </a:rPr>
              <a:t>can be largely explained by the MODIS’s lower 1 km nadir nominal </a:t>
            </a:r>
            <a:r>
              <a:rPr lang="en-US" sz="1600" dirty="0" smtClean="0">
                <a:latin typeface="Times New Roman"/>
                <a:ea typeface="Calibri"/>
              </a:rPr>
              <a:t>resolution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7" t="6404" r="17010"/>
          <a:stretch/>
        </p:blipFill>
        <p:spPr bwMode="auto">
          <a:xfrm>
            <a:off x="0" y="2178685"/>
            <a:ext cx="3972510" cy="39271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6749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16" y="188640"/>
            <a:ext cx="89925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Derivation </a:t>
            </a:r>
            <a:r>
              <a:rPr lang="en-US" dirty="0"/>
              <a:t>of the radiometric vicarious calibration gain factors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6260851" y="5542708"/>
            <a:ext cx="2848058" cy="864096"/>
            <a:chOff x="3419872" y="1196752"/>
            <a:chExt cx="3259839" cy="864096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50231662"/>
                </p:ext>
              </p:extLst>
            </p:nvPr>
          </p:nvGraphicFramePr>
          <p:xfrm>
            <a:off x="3419872" y="1268760"/>
            <a:ext cx="2088232" cy="6821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7" name="Equation" r:id="rId3" imgW="939836" imgH="302090" progId="Equation.3">
                    <p:embed/>
                  </p:oleObj>
                </mc:Choice>
                <mc:Fallback>
                  <p:oleObj name="Equation" r:id="rId3" imgW="939836" imgH="302090" progId="Equation.3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19872" y="1268760"/>
                          <a:ext cx="2088232" cy="68215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TextBox 7"/>
            <p:cNvSpPr txBox="1"/>
            <p:nvPr/>
          </p:nvSpPr>
          <p:spPr>
            <a:xfrm>
              <a:off x="5796136" y="1196752"/>
              <a:ext cx="8835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simulated</a:t>
              </a:r>
              <a:endParaRPr lang="en-US" sz="1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5492740" y="1366825"/>
              <a:ext cx="360040" cy="62135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5764588" y="1753071"/>
              <a:ext cx="7441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satellite</a:t>
              </a:r>
              <a:endParaRPr lang="en-US" sz="1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 flipV="1">
              <a:off x="5466322" y="1753071"/>
              <a:ext cx="360040" cy="153888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/>
          <p:cNvSpPr/>
          <p:nvPr/>
        </p:nvSpPr>
        <p:spPr>
          <a:xfrm>
            <a:off x="5796135" y="2708920"/>
            <a:ext cx="3076257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values derived for both VIIRS MODIS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blue and green wavelengths are within typical vicarious adjustment range.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dirty="0" smtClean="0">
                <a:latin typeface="Times New Roman"/>
                <a:ea typeface="Calibri"/>
              </a:rPr>
              <a:t>Such </a:t>
            </a:r>
            <a:r>
              <a:rPr lang="en-US" dirty="0">
                <a:latin typeface="Times New Roman"/>
                <a:ea typeface="Calibri"/>
              </a:rPr>
              <a:t>large deviations also exist for MODIS in NIR </a:t>
            </a:r>
            <a:r>
              <a:rPr lang="en-US" dirty="0" smtClean="0">
                <a:latin typeface="Times New Roman"/>
                <a:ea typeface="Calibri"/>
              </a:rPr>
              <a:t>channels.</a:t>
            </a:r>
          </a:p>
        </p:txBody>
      </p:sp>
      <p:graphicFrame>
        <p:nvGraphicFramePr>
          <p:cNvPr id="23" name="Char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7677299"/>
              </p:ext>
            </p:extLst>
          </p:nvPr>
        </p:nvGraphicFramePr>
        <p:xfrm>
          <a:off x="404986" y="2060848"/>
          <a:ext cx="5391150" cy="2399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6317335"/>
              </p:ext>
            </p:extLst>
          </p:nvPr>
        </p:nvGraphicFramePr>
        <p:xfrm>
          <a:off x="395536" y="4347457"/>
          <a:ext cx="5616624" cy="2492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75848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675916"/>
              </p:ext>
            </p:extLst>
          </p:nvPr>
        </p:nvGraphicFramePr>
        <p:xfrm>
          <a:off x="1691681" y="980728"/>
          <a:ext cx="5688633" cy="19442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4674"/>
                <a:gridCol w="885527"/>
                <a:gridCol w="922108"/>
                <a:gridCol w="922108"/>
                <a:gridCol w="922108"/>
                <a:gridCol w="922108"/>
              </a:tblGrid>
              <a:tr h="2430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Sensor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SeaWiFS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MODIS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MODIS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VIIRS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VIIRS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30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Site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AAOT</a:t>
                      </a:r>
                      <a:r>
                        <a:rPr lang="en-US" sz="1200" baseline="300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US" sz="1200" baseline="300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AAOT</a:t>
                      </a:r>
                      <a:r>
                        <a:rPr lang="en-US" sz="1200" baseline="300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US" sz="1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WaveCIS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WaveCIS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LISCO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60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671(667) nm channels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0.90546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0.9154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0.9693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0.8917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0.9123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60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745 (748) nm channels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0.851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0.875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0.8444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0.854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0.868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60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862 (869) nm channels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0.839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0.834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0.706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0.700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67544" y="2924944"/>
            <a:ext cx="84249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dirty="0">
                <a:latin typeface="Times New Roman"/>
                <a:ea typeface="Calibri"/>
              </a:rPr>
              <a:t>In the vicarious calibration study by </a:t>
            </a:r>
            <a:r>
              <a:rPr lang="en-US" dirty="0" err="1">
                <a:latin typeface="Times New Roman"/>
                <a:ea typeface="Calibri"/>
              </a:rPr>
              <a:t>Melin</a:t>
            </a:r>
            <a:r>
              <a:rPr lang="en-US" dirty="0">
                <a:latin typeface="Times New Roman"/>
                <a:ea typeface="Calibri"/>
              </a:rPr>
              <a:t> and Zibordi</a:t>
            </a:r>
            <a:r>
              <a:rPr lang="en-US" baseline="30000" dirty="0">
                <a:latin typeface="Times New Roman"/>
                <a:ea typeface="Calibri"/>
              </a:rPr>
              <a:t>*</a:t>
            </a:r>
            <a:r>
              <a:rPr lang="en-US" dirty="0">
                <a:latin typeface="Times New Roman"/>
                <a:ea typeface="Calibri"/>
              </a:rPr>
              <a:t> for MODIS and </a:t>
            </a:r>
            <a:r>
              <a:rPr lang="en-US" dirty="0" err="1">
                <a:latin typeface="Times New Roman"/>
                <a:ea typeface="Calibri"/>
              </a:rPr>
              <a:t>SeaWiFS</a:t>
            </a:r>
            <a:r>
              <a:rPr lang="en-US" dirty="0">
                <a:latin typeface="Times New Roman"/>
                <a:ea typeface="Calibri"/>
              </a:rPr>
              <a:t> sensors  based on the data from the AAOT AERONET-OC site but with a different methodology, similar trend is observed in Red and NIR</a:t>
            </a:r>
            <a:r>
              <a:rPr lang="en-US" dirty="0" smtClean="0">
                <a:latin typeface="Times New Roman"/>
                <a:ea typeface="Calibri"/>
              </a:rPr>
              <a:t>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endParaRPr lang="en-US" dirty="0" smtClean="0">
              <a:latin typeface="Times New Roman"/>
              <a:ea typeface="Calibri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dirty="0" smtClean="0">
                <a:latin typeface="Times New Roman"/>
                <a:ea typeface="Calibri"/>
              </a:rPr>
              <a:t>Although </a:t>
            </a:r>
            <a:r>
              <a:rPr lang="en-US" dirty="0">
                <a:latin typeface="Times New Roman"/>
                <a:ea typeface="Calibri"/>
              </a:rPr>
              <a:t>correlations between the simulated and satellite TOA L</a:t>
            </a:r>
            <a:r>
              <a:rPr lang="en-US" baseline="-25000" dirty="0">
                <a:latin typeface="Times New Roman"/>
                <a:ea typeface="Calibri"/>
              </a:rPr>
              <a:t>t</a:t>
            </a:r>
            <a:r>
              <a:rPr lang="en-US" dirty="0">
                <a:latin typeface="Times New Roman"/>
                <a:ea typeface="Calibri"/>
              </a:rPr>
              <a:t> at the red and NIR channels are high (R ≥ 0.93 for those channels), validities of the resulting </a:t>
            </a:r>
            <a:r>
              <a:rPr lang="en-US" dirty="0" err="1">
                <a:latin typeface="Times New Roman"/>
                <a:ea typeface="Calibri"/>
              </a:rPr>
              <a:t>g</a:t>
            </a:r>
            <a:r>
              <a:rPr lang="en-US" baseline="-25000" dirty="0" err="1">
                <a:latin typeface="Times New Roman"/>
                <a:ea typeface="Calibri"/>
              </a:rPr>
              <a:t>c</a:t>
            </a:r>
            <a:r>
              <a:rPr lang="en-US" dirty="0">
                <a:latin typeface="Times New Roman"/>
                <a:ea typeface="Calibri"/>
              </a:rPr>
              <a:t> values are inconclusive at the moment, further separate study should be granted to resolve the issues. </a:t>
            </a:r>
            <a:endParaRPr lang="en-US" dirty="0" smtClean="0">
              <a:latin typeface="Times New Roman"/>
              <a:ea typeface="Calibri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6588060"/>
            <a:ext cx="83492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30000" dirty="0">
                <a:solidFill>
                  <a:srgbClr val="C00000"/>
                </a:solidFill>
                <a:latin typeface="Times New Roman"/>
                <a:ea typeface="Calibri"/>
              </a:rPr>
              <a:t>*</a:t>
            </a:r>
            <a:r>
              <a:rPr lang="en-US" baseline="30000" dirty="0">
                <a:latin typeface="Times New Roman"/>
                <a:ea typeface="Calibri"/>
              </a:rPr>
              <a:t>F. </a:t>
            </a:r>
            <a:r>
              <a:rPr lang="en-US" baseline="30000" dirty="0" err="1">
                <a:latin typeface="Times New Roman"/>
                <a:ea typeface="Calibri"/>
              </a:rPr>
              <a:t>Mélin</a:t>
            </a:r>
            <a:r>
              <a:rPr lang="en-US" baseline="30000" dirty="0">
                <a:latin typeface="Times New Roman"/>
                <a:ea typeface="Calibri"/>
              </a:rPr>
              <a:t> and G. Zibordi, "</a:t>
            </a:r>
            <a:r>
              <a:rPr lang="en-US" i="1" baseline="30000" dirty="0">
                <a:latin typeface="Times New Roman"/>
                <a:ea typeface="Calibri"/>
              </a:rPr>
              <a:t>Vicarious calibration of satellite ocean color sensors at two coastal sites</a:t>
            </a:r>
            <a:r>
              <a:rPr lang="en-US" baseline="30000" dirty="0">
                <a:latin typeface="Times New Roman"/>
                <a:ea typeface="Calibri"/>
              </a:rPr>
              <a:t>," Appl. Opt. </a:t>
            </a:r>
            <a:r>
              <a:rPr lang="en-US" b="1" baseline="30000" dirty="0">
                <a:latin typeface="Times New Roman"/>
                <a:ea typeface="Calibri"/>
              </a:rPr>
              <a:t>49</a:t>
            </a:r>
            <a:r>
              <a:rPr lang="en-US" baseline="30000" dirty="0">
                <a:latin typeface="Times New Roman"/>
                <a:ea typeface="Calibri"/>
              </a:rPr>
              <a:t>, 798-810 (2010).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18864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Similar Results by a Third Party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0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864" y="260648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4016" y="2420888"/>
            <a:ext cx="882047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Times New Roman"/>
                <a:ea typeface="Calibri"/>
              </a:rPr>
              <a:t>Coastal locations of AERONET-OC site make this particularly suited for improving coastal satellite retrievals.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Times New Roman"/>
                <a:ea typeface="Calibri"/>
              </a:rPr>
              <a:t>Cross-site </a:t>
            </a:r>
            <a:r>
              <a:rPr lang="en-US" sz="1600" dirty="0">
                <a:latin typeface="Times New Roman"/>
                <a:ea typeface="Calibri"/>
              </a:rPr>
              <a:t>uncertainty is well below or around the 0.5% in blue and green part of the </a:t>
            </a:r>
            <a:r>
              <a:rPr lang="en-US" sz="1600" dirty="0" smtClean="0">
                <a:latin typeface="Times New Roman"/>
                <a:ea typeface="Calibri"/>
              </a:rPr>
              <a:t>spectrum. 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Times New Roman"/>
                <a:ea typeface="Calibri"/>
              </a:rPr>
              <a:t>Including more AERONET sites in the gain derivation process can help reduce the overall uncertainty.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Times New Roman"/>
                <a:ea typeface="Calibri"/>
              </a:rPr>
              <a:t>The </a:t>
            </a:r>
            <a:r>
              <a:rPr lang="en-US" sz="1600" dirty="0">
                <a:latin typeface="Times New Roman"/>
                <a:ea typeface="Calibri"/>
              </a:rPr>
              <a:t>derivations are intended only as capability demonstration and should not be regarded as the final </a:t>
            </a:r>
            <a:r>
              <a:rPr lang="en-US" sz="1600" dirty="0" smtClean="0">
                <a:latin typeface="Times New Roman"/>
                <a:ea typeface="Calibri"/>
              </a:rPr>
              <a:t>results. 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Times New Roman"/>
                <a:ea typeface="Calibri"/>
              </a:rPr>
              <a:t>It </a:t>
            </a:r>
            <a:r>
              <a:rPr lang="en-US" sz="1600" dirty="0">
                <a:latin typeface="Times New Roman"/>
                <a:ea typeface="Calibri"/>
              </a:rPr>
              <a:t>can be expected that in an ideal case, as long as the sensor calibration improves, both the </a:t>
            </a:r>
            <a:r>
              <a:rPr lang="en-US" sz="1600" u="sng" dirty="0">
                <a:latin typeface="Times New Roman"/>
                <a:ea typeface="Calibri"/>
              </a:rPr>
              <a:t>MOBY based system vicarious approach and this RT based approach should converge</a:t>
            </a:r>
            <a:r>
              <a:rPr lang="en-US" sz="1600" dirty="0">
                <a:latin typeface="Times New Roman"/>
                <a:ea typeface="Calibri"/>
              </a:rPr>
              <a:t> providing high quality atmospheric and oceanic data in open ocean and coastal areas with the current or slightly adjusted atmospheric correction</a:t>
            </a:r>
            <a:r>
              <a:rPr lang="en-US" sz="1600" dirty="0" smtClean="0">
                <a:latin typeface="Times New Roman"/>
                <a:ea typeface="Calibri"/>
              </a:rPr>
              <a:t>.</a:t>
            </a:r>
            <a:endParaRPr lang="en-US" sz="1600" dirty="0">
              <a:latin typeface="Times New Roman"/>
              <a:ea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04" y="5982379"/>
            <a:ext cx="9001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Hlaing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A.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Gilerson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R. Foster, M. Wang, R.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Arnone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S. Ahmed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“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Radiometric Approach for Calibration of Current and Future Ocean Color Satellite Sensors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,” Optics Express. Currently in press.</a:t>
            </a:r>
            <a:endParaRPr lang="en-US" sz="1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573325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More Information: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91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089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031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2719461"/>
            <a:ext cx="8964488" cy="4597971"/>
          </a:xfrm>
        </p:spPr>
        <p:txBody>
          <a:bodyPr>
            <a:normAutofit fontScale="475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VIIRS and MODIS TOA L</a:t>
            </a:r>
            <a:r>
              <a:rPr lang="en-US" sz="3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(λ) used for comparisons with the simulation results are all extracted from a 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small region 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(3×3 pixel box) centered at the site locations. </a:t>
            </a:r>
            <a:endParaRPr lang="en-US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Average value 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L</a:t>
            </a:r>
            <a:r>
              <a:rPr lang="en-US" sz="3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(λ) of 3×3 pixel box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except the 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center one, is evaluated 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against simulated TOA L</a:t>
            </a:r>
            <a:r>
              <a:rPr lang="en-US" sz="3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(λ). </a:t>
            </a:r>
            <a:r>
              <a:rPr lang="en-US" sz="3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exclusion of the central pixel is intended to minimize the potential uncertainty resulting from the platform effects due to the high albedo of the platform structure</a:t>
            </a:r>
            <a:r>
              <a:rPr lang="en-US" sz="3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also exclude 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satellite L</a:t>
            </a:r>
            <a:r>
              <a:rPr lang="en-US" sz="3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(λ) data with high spatial variability from the analysis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using 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relative standard deviation (coefficient of variation), calculated as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3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σ/µ 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 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µ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the standard deviation and 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mean, respectively.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3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</a:t>
            </a:r>
            <a:r>
              <a:rPr lang="en-US" sz="3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 to 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0.2. 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Level 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quality flag conditions are acquired through the standard NASA processing 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scheme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land, cloud, stray light, bad navigation quality, both high and moderate glint, and high sensor viewing and/or solar zenith angles.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points with the sensor–sun relative azimuth angle less than 40° (i.e., TOA radiance measurements made close to the direct solar path) are also excluded from the analysis. </a:t>
            </a:r>
            <a:endParaRPr lang="en-US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addition, at least 50% of the pixels in the region of interest must satisfy all quality flag conditions in order to qualify for the match-up comparisons with the simulated TOA Lt (λ) and to be used in the derivation of radiometric vicarious gain 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factors.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3584"/>
            <a:ext cx="8229600" cy="13932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Satellite Data Filtering and Processing Procedures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62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US" dirty="0" smtClean="0"/>
              <a:t>Statistical Filtering Procedure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2648897"/>
              </p:ext>
            </p:extLst>
          </p:nvPr>
        </p:nvGraphicFramePr>
        <p:xfrm>
          <a:off x="4211960" y="1412776"/>
          <a:ext cx="2781109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0" name="Equation" r:id="rId3" imgW="984308" imgH="276582" progId="Equation.3">
                  <p:embed/>
                </p:oleObj>
              </mc:Choice>
              <mc:Fallback>
                <p:oleObj name="Equation" r:id="rId3" imgW="984308" imgH="276582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1412776"/>
                        <a:ext cx="2781109" cy="79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1115616" y="1052736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/>
                <a:ea typeface="Calibri"/>
              </a:rPr>
              <a:t>A statistical </a:t>
            </a:r>
            <a:r>
              <a:rPr lang="en-US" dirty="0">
                <a:latin typeface="Times New Roman"/>
                <a:ea typeface="Calibri"/>
              </a:rPr>
              <a:t>match-up comparison filtering </a:t>
            </a:r>
            <a:r>
              <a:rPr lang="en-US" dirty="0" smtClean="0">
                <a:latin typeface="Times New Roman"/>
                <a:ea typeface="Calibri"/>
              </a:rPr>
              <a:t>procedure </a:t>
            </a:r>
            <a:r>
              <a:rPr lang="en-US" dirty="0">
                <a:latin typeface="Times New Roman"/>
                <a:ea typeface="Calibri"/>
              </a:rPr>
              <a:t>is further applied.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629" y="1578278"/>
            <a:ext cx="4500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/>
                <a:ea typeface="Calibri"/>
              </a:rPr>
              <a:t>relative percentage difference of the </a:t>
            </a:r>
            <a:r>
              <a:rPr lang="en-US" sz="1600" i="1" dirty="0" err="1">
                <a:latin typeface="Times New Roman"/>
                <a:ea typeface="Calibri"/>
              </a:rPr>
              <a:t>i</a:t>
            </a:r>
            <a:r>
              <a:rPr lang="en-US" sz="1600" i="1" baseline="30000" dirty="0" err="1">
                <a:latin typeface="Times New Roman"/>
                <a:ea typeface="Calibri"/>
              </a:rPr>
              <a:t>th</a:t>
            </a:r>
            <a:r>
              <a:rPr lang="en-US" sz="1600" dirty="0">
                <a:latin typeface="Times New Roman"/>
                <a:ea typeface="Calibri"/>
              </a:rPr>
              <a:t> match-up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107504" y="2348880"/>
            <a:ext cx="8928992" cy="3904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i="1" dirty="0" smtClean="0">
                <a:latin typeface="Times New Roman"/>
                <a:ea typeface="Calibri"/>
              </a:rPr>
              <a:t>x</a:t>
            </a:r>
            <a:r>
              <a:rPr lang="en-US" i="1" baseline="-25000" dirty="0" smtClean="0">
                <a:latin typeface="Times New Roman"/>
                <a:ea typeface="Calibri"/>
              </a:rPr>
              <a:t>i</a:t>
            </a:r>
            <a:r>
              <a:rPr lang="en-US" dirty="0" smtClean="0">
                <a:latin typeface="Times New Roman"/>
                <a:ea typeface="Calibri"/>
              </a:rPr>
              <a:t> </a:t>
            </a:r>
            <a:r>
              <a:rPr lang="en-US" dirty="0">
                <a:latin typeface="Times New Roman"/>
                <a:ea typeface="Calibri"/>
              </a:rPr>
              <a:t>and </a:t>
            </a:r>
            <a:r>
              <a:rPr lang="en-US" i="1" dirty="0" err="1">
                <a:latin typeface="Times New Roman"/>
                <a:ea typeface="Calibri"/>
              </a:rPr>
              <a:t>y</a:t>
            </a:r>
            <a:r>
              <a:rPr lang="en-US" i="1" baseline="-25000" dirty="0" err="1">
                <a:latin typeface="Times New Roman"/>
                <a:ea typeface="Calibri"/>
              </a:rPr>
              <a:t>i</a:t>
            </a:r>
            <a:r>
              <a:rPr lang="en-US" dirty="0">
                <a:latin typeface="Times New Roman"/>
                <a:ea typeface="Calibri"/>
              </a:rPr>
              <a:t> stand for the </a:t>
            </a:r>
            <a:r>
              <a:rPr lang="en-US" i="1" dirty="0" err="1">
                <a:latin typeface="Times New Roman"/>
                <a:ea typeface="Calibri"/>
              </a:rPr>
              <a:t>i</a:t>
            </a:r>
            <a:r>
              <a:rPr lang="en-US" i="1" baseline="30000" dirty="0" err="1">
                <a:latin typeface="Times New Roman"/>
                <a:ea typeface="Calibri"/>
              </a:rPr>
              <a:t>th</a:t>
            </a:r>
            <a:r>
              <a:rPr lang="en-US" dirty="0">
                <a:latin typeface="Times New Roman"/>
                <a:ea typeface="Calibri"/>
              </a:rPr>
              <a:t> individual satellite and simulated match-up TOA radiance data points, respectively. </a:t>
            </a:r>
            <a:endParaRPr lang="en-US" dirty="0" smtClean="0">
              <a:latin typeface="Times New Roman"/>
              <a:ea typeface="Calibri"/>
            </a:endParaRP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/>
                <a:ea typeface="Calibri"/>
              </a:rPr>
              <a:t>Then </a:t>
            </a:r>
            <a:r>
              <a:rPr lang="en-US" dirty="0">
                <a:latin typeface="Times New Roman"/>
                <a:ea typeface="Calibri"/>
              </a:rPr>
              <a:t>the initial average (</a:t>
            </a:r>
            <a:r>
              <a:rPr lang="en-US" i="1" dirty="0" err="1">
                <a:latin typeface="Times New Roman"/>
                <a:ea typeface="Calibri"/>
              </a:rPr>
              <a:t>μ</a:t>
            </a:r>
            <a:r>
              <a:rPr lang="en-US" i="1" baseline="-25000" dirty="0" err="1">
                <a:latin typeface="Times New Roman"/>
                <a:ea typeface="Calibri"/>
              </a:rPr>
              <a:t>RPD</a:t>
            </a:r>
            <a:r>
              <a:rPr lang="en-US" dirty="0">
                <a:latin typeface="Times New Roman"/>
                <a:ea typeface="Calibri"/>
              </a:rPr>
              <a:t>) and standard deviation (</a:t>
            </a:r>
            <a:r>
              <a:rPr lang="en-US" i="1" dirty="0" err="1">
                <a:latin typeface="Times New Roman"/>
                <a:ea typeface="Calibri"/>
              </a:rPr>
              <a:t>σ</a:t>
            </a:r>
            <a:r>
              <a:rPr lang="en-US" i="1" baseline="-25000" dirty="0" err="1">
                <a:latin typeface="Times New Roman"/>
                <a:ea typeface="Calibri"/>
              </a:rPr>
              <a:t>RPD</a:t>
            </a:r>
            <a:r>
              <a:rPr lang="en-US" dirty="0">
                <a:latin typeface="Times New Roman"/>
                <a:ea typeface="Calibri"/>
              </a:rPr>
              <a:t>) of the all resulting </a:t>
            </a:r>
            <a:r>
              <a:rPr lang="en-US" i="1" dirty="0" err="1">
                <a:latin typeface="Times New Roman"/>
                <a:ea typeface="Calibri"/>
              </a:rPr>
              <a:t>RPD</a:t>
            </a:r>
            <a:r>
              <a:rPr lang="en-US" i="1" baseline="-25000" dirty="0" err="1">
                <a:latin typeface="Times New Roman"/>
                <a:ea typeface="Calibri"/>
              </a:rPr>
              <a:t>i</a:t>
            </a:r>
            <a:r>
              <a:rPr lang="en-US" dirty="0">
                <a:latin typeface="Times New Roman"/>
                <a:ea typeface="Calibri"/>
              </a:rPr>
              <a:t> between the two data being compared are calculated. </a:t>
            </a:r>
            <a:endParaRPr lang="en-US" dirty="0" smtClean="0">
              <a:latin typeface="Times New Roman"/>
              <a:ea typeface="Calibri"/>
            </a:endParaRP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/>
                <a:ea typeface="Calibri"/>
              </a:rPr>
              <a:t>After </a:t>
            </a:r>
            <a:r>
              <a:rPr lang="en-US" dirty="0">
                <a:latin typeface="Times New Roman"/>
                <a:ea typeface="Calibri"/>
              </a:rPr>
              <a:t>that any match-ups with the </a:t>
            </a:r>
            <a:r>
              <a:rPr lang="en-US" i="1" dirty="0" err="1">
                <a:latin typeface="Times New Roman"/>
                <a:ea typeface="Calibri"/>
              </a:rPr>
              <a:t>RPD</a:t>
            </a:r>
            <a:r>
              <a:rPr lang="en-US" i="1" baseline="-25000" dirty="0" err="1">
                <a:latin typeface="Times New Roman"/>
                <a:ea typeface="Calibri"/>
              </a:rPr>
              <a:t>i</a:t>
            </a:r>
            <a:r>
              <a:rPr lang="en-US" dirty="0">
                <a:latin typeface="Times New Roman"/>
                <a:ea typeface="Calibri"/>
              </a:rPr>
              <a:t> values outside the </a:t>
            </a:r>
            <a:r>
              <a:rPr lang="en-US" i="1" dirty="0" err="1">
                <a:latin typeface="Times New Roman"/>
                <a:ea typeface="Calibri"/>
              </a:rPr>
              <a:t>μ</a:t>
            </a:r>
            <a:r>
              <a:rPr lang="en-US" i="1" baseline="-25000" dirty="0" err="1">
                <a:latin typeface="Times New Roman"/>
                <a:ea typeface="Calibri"/>
              </a:rPr>
              <a:t>RPD</a:t>
            </a:r>
            <a:r>
              <a:rPr lang="en-US" dirty="0">
                <a:latin typeface="Times New Roman"/>
                <a:ea typeface="Calibri"/>
              </a:rPr>
              <a:t> ± ∆ </a:t>
            </a:r>
            <a:r>
              <a:rPr lang="en-US" i="1" dirty="0" err="1">
                <a:latin typeface="Times New Roman"/>
                <a:ea typeface="Calibri"/>
              </a:rPr>
              <a:t>σ</a:t>
            </a:r>
            <a:r>
              <a:rPr lang="en-US" i="1" baseline="-25000" dirty="0" err="1">
                <a:latin typeface="Times New Roman"/>
                <a:ea typeface="Calibri"/>
              </a:rPr>
              <a:t>RPD</a:t>
            </a:r>
            <a:r>
              <a:rPr lang="en-US" dirty="0">
                <a:latin typeface="Times New Roman"/>
                <a:ea typeface="Calibri"/>
              </a:rPr>
              <a:t> range are excluded from further analysis. </a:t>
            </a:r>
            <a:endParaRPr lang="en-US" dirty="0" smtClean="0">
              <a:latin typeface="Times New Roman"/>
              <a:ea typeface="Calibri"/>
            </a:endParaRP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/>
                <a:ea typeface="Calibri"/>
              </a:rPr>
              <a:t>This </a:t>
            </a:r>
            <a:r>
              <a:rPr lang="en-US" dirty="0">
                <a:latin typeface="Times New Roman"/>
                <a:ea typeface="Calibri"/>
              </a:rPr>
              <a:t>procedure is applied just to ensure that the values of the statistical parameters thus obtained are not skewed by one or a very few extreme cases whose statistics are entirely out of range of the majority of cases</a:t>
            </a:r>
            <a:r>
              <a:rPr lang="en-US" dirty="0" smtClean="0">
                <a:latin typeface="Times New Roman"/>
                <a:ea typeface="Calibri"/>
              </a:rPr>
              <a:t>.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99"/>
                </a:solidFill>
                <a:latin typeface="Times New Roman"/>
                <a:ea typeface="Calibri"/>
              </a:rPr>
              <a:t>∆ is set to 2 for all matchup comparison analysis and 1 for the radiometric vicarious gain derivation.</a:t>
            </a:r>
            <a:endParaRPr lang="en-US" dirty="0">
              <a:solidFill>
                <a:srgbClr val="000099"/>
              </a:solidFill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485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Introduction &amp; Motivation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Datasets &amp; Methodology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Results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Summary &amp; Conclusion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33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832648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In-situ data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 AERONET-OC data used in this study are level 1.5 data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AERONET-OC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to the RT simulations are selected from the measurements made within a ±2h time window of the satellite overpass time of the locations of the sites. 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SeaPRISM’s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center wavelengths (413, 442, 491, 551, 667 &amp; 870 nm) are slightly different from those of VIIRS’s (410, 443, 486, 551, 671 &amp; 862). </a:t>
            </a:r>
            <a:r>
              <a:rPr lang="en-US" sz="1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Therefore aerosol optical thickness data (</a:t>
            </a:r>
            <a:r>
              <a:rPr lang="el-GR" sz="1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sz="1600" baseline="-250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aot</a:t>
            </a:r>
            <a:r>
              <a:rPr lang="en-US" sz="1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at exact VIIRS center wavelengths are obtained by interpolation using </a:t>
            </a:r>
            <a:r>
              <a:rPr lang="en-US" sz="1600" dirty="0" smtClean="0">
                <a:solidFill>
                  <a:srgbClr val="000099"/>
                </a:solidFill>
                <a:latin typeface="Times New Roman"/>
                <a:ea typeface="Calibri"/>
              </a:rPr>
              <a:t>Angstrom exponent (γ) at </a:t>
            </a:r>
            <a:r>
              <a:rPr lang="en-US" sz="1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corresponding wavelengths</a:t>
            </a:r>
            <a:r>
              <a:rPr lang="en-US" sz="1600" dirty="0" smtClean="0">
                <a:solidFill>
                  <a:srgbClr val="000099"/>
                </a:solidFill>
                <a:latin typeface="Times New Roman"/>
                <a:ea typeface="Calibri"/>
              </a:rPr>
              <a:t>.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sz="1600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Satellite data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NASA VIIRS data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Pseudo Level 1 VIIRS images of the LISCO and WaveCIS locations have been obtained for two years (January 2012 to December 2013) period from NASA OBPG ocean color 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website.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Then, SeaDAS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version 7.0.2 package in order to generate the fully calibrated and geo-located level 2 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data.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8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IDPS VIIRS data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VIIRS SDR data of IDPS processing 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obtained from NOAA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NESDIS. </a:t>
            </a:r>
            <a:r>
              <a:rPr lang="en-US" sz="15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sz="15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completely calibrated and geo-located at the SDR </a:t>
            </a:r>
            <a:r>
              <a:rPr lang="en-US" sz="15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level &amp; do not require additional processing.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8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MODIS data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MODIS level 1 collection 6 images 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acquired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NASA Level 1 and Atmosphere Distribution System (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LAADS). These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are 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also fully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calibrated and 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geo-located.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1400" i="1" dirty="0" smtClean="0">
                <a:solidFill>
                  <a:srgbClr val="C00000"/>
                </a:solidFill>
                <a:latin typeface="Times New Roman"/>
                <a:ea typeface="Calibri"/>
              </a:rPr>
              <a:t>Note: Comparison </a:t>
            </a:r>
            <a:r>
              <a:rPr lang="en-US" sz="1400" i="1" dirty="0">
                <a:solidFill>
                  <a:srgbClr val="C00000"/>
                </a:solidFill>
                <a:latin typeface="Times New Roman"/>
                <a:ea typeface="Calibri"/>
              </a:rPr>
              <a:t>between the NASA and IDPS VIIRS L</a:t>
            </a:r>
            <a:r>
              <a:rPr lang="en-US" sz="1400" i="1" baseline="-25000" dirty="0">
                <a:solidFill>
                  <a:srgbClr val="C00000"/>
                </a:solidFill>
                <a:latin typeface="Times New Roman"/>
                <a:ea typeface="Calibri"/>
              </a:rPr>
              <a:t>t</a:t>
            </a:r>
            <a:r>
              <a:rPr lang="en-US" sz="1400" i="1" dirty="0">
                <a:solidFill>
                  <a:srgbClr val="C00000"/>
                </a:solidFill>
                <a:latin typeface="Times New Roman"/>
                <a:ea typeface="Calibri"/>
              </a:rPr>
              <a:t> data exhibits almost perfect correlation at every wavelength but </a:t>
            </a:r>
            <a:r>
              <a:rPr lang="en-US" sz="1400" i="1" dirty="0" smtClean="0">
                <a:solidFill>
                  <a:srgbClr val="C00000"/>
                </a:solidFill>
                <a:latin typeface="Times New Roman"/>
                <a:ea typeface="Calibri"/>
              </a:rPr>
              <a:t>slightly time dependent </a:t>
            </a:r>
            <a:r>
              <a:rPr lang="en-US" sz="1400" i="1" dirty="0">
                <a:solidFill>
                  <a:srgbClr val="C00000"/>
                </a:solidFill>
                <a:latin typeface="Times New Roman"/>
                <a:ea typeface="Calibri"/>
              </a:rPr>
              <a:t>discrepancy </a:t>
            </a:r>
            <a:r>
              <a:rPr lang="en-US" sz="1400" i="1" dirty="0" smtClean="0">
                <a:solidFill>
                  <a:srgbClr val="C00000"/>
                </a:solidFill>
                <a:latin typeface="Times New Roman"/>
                <a:ea typeface="Calibri"/>
              </a:rPr>
              <a:t>(1 – 3%) in </a:t>
            </a:r>
            <a:r>
              <a:rPr lang="en-US" sz="1400" i="1" dirty="0">
                <a:solidFill>
                  <a:srgbClr val="C00000"/>
                </a:solidFill>
                <a:latin typeface="Times New Roman"/>
                <a:ea typeface="Calibri"/>
              </a:rPr>
              <a:t>terms of magnitude. </a:t>
            </a:r>
            <a:r>
              <a:rPr lang="en-US" sz="1400" i="1" dirty="0" smtClean="0">
                <a:solidFill>
                  <a:srgbClr val="C00000"/>
                </a:solidFill>
                <a:latin typeface="Times New Roman"/>
                <a:ea typeface="Calibri"/>
              </a:rPr>
              <a:t>For </a:t>
            </a:r>
            <a:r>
              <a:rPr lang="en-US" sz="1400" i="1" dirty="0">
                <a:solidFill>
                  <a:srgbClr val="C00000"/>
                </a:solidFill>
                <a:latin typeface="Times New Roman"/>
                <a:ea typeface="Calibri"/>
              </a:rPr>
              <a:t>consistency purpose, we used only the NASA VIIRS data for all analyses in this study.</a:t>
            </a:r>
            <a:endParaRPr lang="en-US" sz="1400" i="1" dirty="0" smtClean="0">
              <a:solidFill>
                <a:srgbClr val="C00000"/>
              </a:solidFill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568"/>
            <a:ext cx="8229600" cy="1143000"/>
          </a:xfrm>
        </p:spPr>
        <p:txBody>
          <a:bodyPr/>
          <a:lstStyle/>
          <a:p>
            <a:r>
              <a:rPr lang="en-US" dirty="0" smtClean="0"/>
              <a:t>In-situ &amp; Satellite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84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060848"/>
            <a:ext cx="8424936" cy="4153101"/>
          </a:xfrm>
        </p:spPr>
        <p:txBody>
          <a:bodyPr>
            <a:normAutofit fontScale="92500" lnSpcReduction="20000"/>
          </a:bodyPr>
          <a:lstStyle/>
          <a:p>
            <a:pPr marL="0" indent="0">
              <a:spcAft>
                <a:spcPts val="1200"/>
              </a:spcAft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work is focused on coastal areas.  Why?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 half of the world’s population exists in coastal regions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Harmful Algal Blooms cause 10% of all foodborne disease outbreaks (toxins from algal blooms do not cook out of food).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Economic activity associated with the ocean added $222 billion to the US economy in 2009.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Vacationers visiting coastal regions spend $44 billion annually.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Much of the radiometric work associated with the open ocean has been figured out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already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&amp; Motivation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6213949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Facts taken from the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Natural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Resources Defense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Council website http://www.nrdc.org/water/oceans/ttw/health-economic.asp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2327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520" y="2532037"/>
            <a:ext cx="9144000" cy="377728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Remote Sensing of Coastal Waters is extremely challenging.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Ocean Color (OC)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sensors include MODIS-Aqua, and the recently launched VIIRS.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Traditionally, OC sensors have relied on robust in-orbit radiometric calibration and validation procedures based on the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MOBY buoy.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final adjustment made to the sensor’s TOA measurements, based on surface measurements or climatology model, is known as a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vicarious calibration procedure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&amp; Motivation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76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92896"/>
            <a:ext cx="9144000" cy="3633267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two basic kinds of vicarious calibration. 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first one is usually referred to as the (system) vicarious calibration procedure.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that procedure, calibration coefficients are obtained by forcing satellite-derived water-leaving radiances to agree with in-situ ones.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second procedure, which is referred to as a radiometric vicarious calibration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consists of simulating the TOA signal that the sensor should measure under certain conditions, and to compare it to the measured signal.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&amp; Motivation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94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4450"/>
            <a:ext cx="8229600" cy="792163"/>
          </a:xfrm>
        </p:spPr>
        <p:txBody>
          <a:bodyPr>
            <a:normAutofit/>
          </a:bodyPr>
          <a:lstStyle/>
          <a:p>
            <a:r>
              <a:rPr lang="en-US" dirty="0" smtClean="0"/>
              <a:t>Datasets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1520" y="908720"/>
            <a:ext cx="4536504" cy="5400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AERONET-OC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Aerosol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optical thickness (</a:t>
            </a:r>
            <a:r>
              <a:rPr lang="el-G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sz="1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Single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Scattering Albedo (SSA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Scattering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 Absorption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Scattering coefficients (derived using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Quasi Analytical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Weather Service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Atmospheric pressure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Wind Speed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NASA Ozone Monitoring Instrument (OMI)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Molecular absorption in the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atmosphere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NASA MODIS-Aqua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 of Atmosphere Radiance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(λ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NASA VIIRS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 of Atmosphere Radiance L</a:t>
            </a:r>
            <a:r>
              <a:rPr lang="en-US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(λ)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04974"/>
            <a:ext cx="3582143" cy="1796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12776"/>
            <a:ext cx="1080120" cy="1055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308" y="4005064"/>
            <a:ext cx="4003923" cy="266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392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4450"/>
            <a:ext cx="8229600" cy="792163"/>
          </a:xfrm>
        </p:spPr>
        <p:txBody>
          <a:bodyPr>
            <a:normAutofit/>
          </a:bodyPr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1520" y="3905498"/>
            <a:ext cx="8568952" cy="218779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Simulated Top of Atmosphere (TOA) measurements are directly comparable to satellite observations.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6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decouples the atmospheric correction procedure from the matchup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a major source of uncertainty.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86"/>
          <a:stretch/>
        </p:blipFill>
        <p:spPr bwMode="auto">
          <a:xfrm>
            <a:off x="179512" y="1196752"/>
            <a:ext cx="5616624" cy="25922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Left-Right Arrow 4"/>
          <p:cNvSpPr/>
          <p:nvPr/>
        </p:nvSpPr>
        <p:spPr>
          <a:xfrm>
            <a:off x="5940152" y="2420888"/>
            <a:ext cx="1080120" cy="2160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164288" y="2276872"/>
            <a:ext cx="1080120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Satellite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(λ)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76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AERONET-OC sites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226234" y="627960"/>
            <a:ext cx="8626952" cy="2959604"/>
            <a:chOff x="226234" y="973452"/>
            <a:chExt cx="8626952" cy="2959604"/>
          </a:xfrm>
        </p:grpSpPr>
        <p:grpSp>
          <p:nvGrpSpPr>
            <p:cNvPr id="10" name="Group 9"/>
            <p:cNvGrpSpPr/>
            <p:nvPr/>
          </p:nvGrpSpPr>
          <p:grpSpPr>
            <a:xfrm>
              <a:off x="226234" y="1195589"/>
              <a:ext cx="8626952" cy="2737467"/>
              <a:chOff x="226234" y="908720"/>
              <a:chExt cx="8626952" cy="2737467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226234" y="908720"/>
                <a:ext cx="8626952" cy="2737467"/>
                <a:chOff x="226234" y="2491733"/>
                <a:chExt cx="8626952" cy="2737467"/>
              </a:xfrm>
            </p:grpSpPr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989" t="5367" r="9058" b="3668"/>
                <a:stretch/>
              </p:blipFill>
              <p:spPr bwMode="auto">
                <a:xfrm>
                  <a:off x="226234" y="2491733"/>
                  <a:ext cx="8626952" cy="2737467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sp>
              <p:nvSpPr>
                <p:cNvPr id="5" name="Rectangle 4"/>
                <p:cNvSpPr>
                  <a:spLocks/>
                </p:cNvSpPr>
                <p:nvPr/>
              </p:nvSpPr>
              <p:spPr bwMode="auto">
                <a:xfrm>
                  <a:off x="4044389" y="3987972"/>
                  <a:ext cx="2543835" cy="1008112"/>
                </a:xfrm>
                <a:prstGeom prst="rect">
                  <a:avLst/>
                </a:prstGeom>
                <a:solidFill>
                  <a:sysClr val="window" lastClr="FFFFFF">
                    <a:lumMod val="85000"/>
                    <a:alpha val="34000"/>
                  </a:sys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8" name="TextBox 7"/>
              <p:cNvSpPr txBox="1"/>
              <p:nvPr/>
            </p:nvSpPr>
            <p:spPr>
              <a:xfrm>
                <a:off x="827584" y="988000"/>
                <a:ext cx="9929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WaveCIS</a:t>
                </a:r>
                <a:endParaRPr lang="en-US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948964" y="2411596"/>
                <a:ext cx="7196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LISCO</a:t>
                </a:r>
                <a:endParaRPr lang="en-US" dirty="0"/>
              </a:p>
            </p:txBody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9824" y="973452"/>
              <a:ext cx="3596086" cy="209480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179512" y="3509100"/>
            <a:ext cx="89289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Times New Roman"/>
                <a:ea typeface="Calibri"/>
              </a:rPr>
              <a:t>Time series of </a:t>
            </a:r>
            <a:r>
              <a:rPr lang="en-US" sz="1600" i="1" dirty="0">
                <a:latin typeface="Times New Roman"/>
                <a:ea typeface="Calibri"/>
              </a:rPr>
              <a:t>nLw</a:t>
            </a:r>
            <a:r>
              <a:rPr lang="en-US" sz="1600" dirty="0">
                <a:latin typeface="Times New Roman"/>
                <a:ea typeface="Calibri"/>
              </a:rPr>
              <a:t>(551nm), in mW/cm</a:t>
            </a:r>
            <a:r>
              <a:rPr lang="en-US" sz="1600" baseline="30000" dirty="0">
                <a:latin typeface="Times New Roman"/>
                <a:ea typeface="Calibri"/>
              </a:rPr>
              <a:t>2</a:t>
            </a:r>
            <a:r>
              <a:rPr lang="en-US" sz="1600" dirty="0">
                <a:latin typeface="Times New Roman"/>
                <a:ea typeface="Calibri"/>
              </a:rPr>
              <a:t>/</a:t>
            </a:r>
            <a:r>
              <a:rPr lang="el-GR" sz="1600" dirty="0">
                <a:latin typeface="Times New Roman"/>
                <a:ea typeface="Calibri"/>
              </a:rPr>
              <a:t>μ</a:t>
            </a:r>
            <a:r>
              <a:rPr lang="en-US" sz="1600" dirty="0" smtClean="0">
                <a:latin typeface="Times New Roman"/>
                <a:ea typeface="Calibri"/>
              </a:rPr>
              <a:t>m/sr</a:t>
            </a:r>
            <a:endParaRPr lang="en-US" sz="1600" dirty="0"/>
          </a:p>
        </p:txBody>
      </p:sp>
      <p:sp>
        <p:nvSpPr>
          <p:cNvPr id="15" name="Rectangle 14"/>
          <p:cNvSpPr/>
          <p:nvPr/>
        </p:nvSpPr>
        <p:spPr>
          <a:xfrm>
            <a:off x="0" y="4653136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Times New Roman"/>
                <a:ea typeface="Calibri"/>
              </a:rPr>
              <a:t>LISCO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Times New Roman"/>
                <a:ea typeface="Calibri"/>
              </a:rPr>
              <a:t>the </a:t>
            </a:r>
            <a:r>
              <a:rPr lang="en-US" sz="1600" dirty="0">
                <a:latin typeface="Times New Roman"/>
                <a:ea typeface="Calibri"/>
              </a:rPr>
              <a:t>particulate backscattering coefficient at 551 nm </a:t>
            </a:r>
            <a:r>
              <a:rPr lang="en-US" sz="1600" dirty="0" smtClean="0">
                <a:latin typeface="Times New Roman"/>
                <a:ea typeface="Calibri"/>
              </a:rPr>
              <a:t>ranges from 0.01 </a:t>
            </a:r>
            <a:r>
              <a:rPr lang="en-US" sz="1600" dirty="0">
                <a:latin typeface="Times New Roman"/>
                <a:ea typeface="Calibri"/>
              </a:rPr>
              <a:t>to 0.03 m</a:t>
            </a:r>
            <a:r>
              <a:rPr lang="en-US" sz="1600" baseline="30000" dirty="0">
                <a:latin typeface="Times New Roman"/>
                <a:ea typeface="Calibri"/>
              </a:rPr>
              <a:t>–1</a:t>
            </a:r>
            <a:r>
              <a:rPr lang="en-US" sz="1600" dirty="0">
                <a:latin typeface="Times New Roman"/>
                <a:ea typeface="Calibri"/>
              </a:rPr>
              <a:t>, </a:t>
            </a:r>
            <a:endParaRPr lang="en-US" sz="1600" dirty="0" smtClean="0">
              <a:latin typeface="Times New Roman"/>
              <a:ea typeface="Calibri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Times New Roman"/>
                <a:ea typeface="Calibri"/>
              </a:rPr>
              <a:t>the </a:t>
            </a:r>
            <a:r>
              <a:rPr lang="en-US" sz="1600" dirty="0">
                <a:latin typeface="Times New Roman"/>
                <a:ea typeface="Calibri"/>
              </a:rPr>
              <a:t>total absorption coefficient at 443 nm varies from </a:t>
            </a:r>
            <a:r>
              <a:rPr lang="en-US" sz="1600" dirty="0" smtClean="0">
                <a:latin typeface="Times New Roman"/>
                <a:ea typeface="Calibri"/>
              </a:rPr>
              <a:t>0.38 </a:t>
            </a:r>
            <a:r>
              <a:rPr lang="en-US" sz="1600" dirty="0">
                <a:latin typeface="Times New Roman"/>
                <a:ea typeface="Calibri"/>
              </a:rPr>
              <a:t>to 1.2 m</a:t>
            </a:r>
            <a:r>
              <a:rPr lang="en-US" sz="1600" baseline="30000" dirty="0">
                <a:latin typeface="Times New Roman"/>
                <a:ea typeface="Calibri"/>
              </a:rPr>
              <a:t>–1</a:t>
            </a:r>
            <a:r>
              <a:rPr lang="en-US" sz="1600" dirty="0">
                <a:latin typeface="Times New Roman"/>
                <a:ea typeface="Calibri"/>
              </a:rPr>
              <a:t>; </a:t>
            </a:r>
            <a:endParaRPr lang="en-US" sz="1600" dirty="0" smtClean="0">
              <a:latin typeface="Times New Roman"/>
              <a:ea typeface="Calibri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Times New Roman"/>
                <a:ea typeface="Calibri"/>
              </a:rPr>
              <a:t>the </a:t>
            </a:r>
            <a:r>
              <a:rPr lang="en-US" sz="1600" dirty="0">
                <a:latin typeface="Times New Roman"/>
                <a:ea typeface="Calibri"/>
              </a:rPr>
              <a:t>absorption due to </a:t>
            </a:r>
            <a:r>
              <a:rPr lang="en-US" sz="1600" dirty="0" smtClean="0">
                <a:latin typeface="Times New Roman"/>
                <a:ea typeface="Calibri"/>
              </a:rPr>
              <a:t>CDOM </a:t>
            </a:r>
            <a:r>
              <a:rPr lang="en-US" sz="1600" dirty="0">
                <a:latin typeface="Times New Roman"/>
                <a:ea typeface="Calibri"/>
              </a:rPr>
              <a:t>at </a:t>
            </a:r>
            <a:r>
              <a:rPr lang="en-US" sz="1600" dirty="0" smtClean="0">
                <a:latin typeface="Times New Roman"/>
                <a:ea typeface="Calibri"/>
              </a:rPr>
              <a:t>443 </a:t>
            </a:r>
            <a:r>
              <a:rPr lang="en-US" sz="1600" dirty="0">
                <a:latin typeface="Times New Roman"/>
                <a:ea typeface="Calibri"/>
              </a:rPr>
              <a:t>nm is typically close to 0.4 m</a:t>
            </a:r>
            <a:r>
              <a:rPr lang="en-US" sz="1600" baseline="30000" dirty="0">
                <a:latin typeface="Times New Roman"/>
                <a:ea typeface="Calibri"/>
              </a:rPr>
              <a:t>–1</a:t>
            </a:r>
            <a:r>
              <a:rPr lang="en-US" sz="1600" dirty="0">
                <a:latin typeface="Times New Roman"/>
                <a:ea typeface="Calibri"/>
              </a:rPr>
              <a:t> and </a:t>
            </a:r>
            <a:r>
              <a:rPr lang="en-US" sz="1600" dirty="0" smtClean="0">
                <a:latin typeface="Times New Roman"/>
                <a:ea typeface="Calibri"/>
              </a:rPr>
              <a:t>can </a:t>
            </a:r>
            <a:r>
              <a:rPr lang="en-US" sz="1600" dirty="0">
                <a:latin typeface="Times New Roman"/>
                <a:ea typeface="Calibri"/>
              </a:rPr>
              <a:t>be as high as 1 m</a:t>
            </a:r>
            <a:r>
              <a:rPr lang="en-US" sz="1600" baseline="30000" dirty="0">
                <a:latin typeface="Times New Roman"/>
                <a:ea typeface="Calibri"/>
              </a:rPr>
              <a:t>–1</a:t>
            </a:r>
            <a:r>
              <a:rPr lang="en-US" sz="1600" dirty="0">
                <a:latin typeface="Times New Roman"/>
                <a:ea typeface="Calibri"/>
              </a:rPr>
              <a:t>. </a:t>
            </a:r>
            <a:endParaRPr lang="en-US" sz="1600" dirty="0"/>
          </a:p>
        </p:txBody>
      </p:sp>
      <p:sp>
        <p:nvSpPr>
          <p:cNvPr id="16" name="Rectangle 15"/>
          <p:cNvSpPr/>
          <p:nvPr/>
        </p:nvSpPr>
        <p:spPr>
          <a:xfrm>
            <a:off x="0" y="3645024"/>
            <a:ext cx="913836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latin typeface="Times New Roman"/>
                <a:ea typeface="Calibri"/>
              </a:rPr>
              <a:t>WaveCIS </a:t>
            </a:r>
            <a:endParaRPr lang="en-US" sz="1600" dirty="0" smtClean="0">
              <a:latin typeface="Times New Roman"/>
              <a:ea typeface="Calibri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Times New Roman"/>
                <a:ea typeface="Calibri"/>
              </a:rPr>
              <a:t>particulate </a:t>
            </a:r>
            <a:r>
              <a:rPr lang="en-US" sz="1600" dirty="0">
                <a:latin typeface="Times New Roman"/>
                <a:ea typeface="Calibri"/>
              </a:rPr>
              <a:t>backscattering coefficient at 551 nm </a:t>
            </a:r>
            <a:r>
              <a:rPr lang="en-US" sz="1600" dirty="0" smtClean="0">
                <a:latin typeface="Times New Roman"/>
                <a:ea typeface="Calibri"/>
              </a:rPr>
              <a:t>is </a:t>
            </a:r>
            <a:r>
              <a:rPr lang="en-US" sz="1600" dirty="0">
                <a:latin typeface="Times New Roman"/>
                <a:ea typeface="Calibri"/>
              </a:rPr>
              <a:t>usually around 0.01 m</a:t>
            </a:r>
            <a:r>
              <a:rPr lang="en-US" sz="1600" baseline="30000" dirty="0">
                <a:latin typeface="Times New Roman"/>
                <a:ea typeface="Calibri"/>
              </a:rPr>
              <a:t>–1</a:t>
            </a:r>
            <a:r>
              <a:rPr lang="en-US" sz="1600" dirty="0">
                <a:latin typeface="Times New Roman"/>
                <a:ea typeface="Calibri"/>
              </a:rPr>
              <a:t>. </a:t>
            </a:r>
            <a:endParaRPr lang="en-US" sz="1600" dirty="0" smtClean="0">
              <a:latin typeface="Times New Roman"/>
              <a:ea typeface="Calibri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prstClr val="black"/>
                </a:solidFill>
                <a:latin typeface="Times New Roman"/>
                <a:ea typeface="Calibri"/>
              </a:rPr>
              <a:t>seasonal </a:t>
            </a:r>
            <a:r>
              <a:rPr lang="en-US" sz="1600" dirty="0">
                <a:solidFill>
                  <a:prstClr val="black"/>
                </a:solidFill>
                <a:latin typeface="Times New Roman"/>
                <a:ea typeface="Calibri"/>
              </a:rPr>
              <a:t>average </a:t>
            </a:r>
            <a:r>
              <a:rPr lang="en-US" sz="1600" dirty="0" smtClean="0">
                <a:solidFill>
                  <a:prstClr val="black"/>
                </a:solidFill>
                <a:latin typeface="Times New Roman"/>
                <a:ea typeface="Calibri"/>
              </a:rPr>
              <a:t>of </a:t>
            </a:r>
            <a:r>
              <a:rPr lang="en-US" sz="1600" dirty="0" smtClean="0">
                <a:latin typeface="Times New Roman"/>
                <a:ea typeface="Calibri"/>
              </a:rPr>
              <a:t>the </a:t>
            </a:r>
            <a:r>
              <a:rPr lang="en-US" sz="1600" dirty="0">
                <a:latin typeface="Times New Roman"/>
                <a:ea typeface="Calibri"/>
              </a:rPr>
              <a:t>total absorption of </a:t>
            </a:r>
            <a:r>
              <a:rPr lang="en-US" sz="1600" dirty="0" smtClean="0">
                <a:latin typeface="Times New Roman"/>
                <a:ea typeface="Calibri"/>
              </a:rPr>
              <a:t>water </a:t>
            </a:r>
            <a:r>
              <a:rPr lang="en-US" sz="1600" dirty="0">
                <a:latin typeface="Times New Roman"/>
                <a:ea typeface="Calibri"/>
              </a:rPr>
              <a:t>body is </a:t>
            </a:r>
            <a:r>
              <a:rPr lang="en-US" sz="1600" dirty="0" smtClean="0">
                <a:latin typeface="Times New Roman"/>
                <a:ea typeface="Calibri"/>
              </a:rPr>
              <a:t>equal </a:t>
            </a:r>
            <a:r>
              <a:rPr lang="en-US" sz="1600" dirty="0">
                <a:latin typeface="Times New Roman"/>
                <a:ea typeface="Calibri"/>
              </a:rPr>
              <a:t>to 0.31 m</a:t>
            </a:r>
            <a:r>
              <a:rPr lang="en-US" sz="1600" baseline="30000" dirty="0">
                <a:latin typeface="Times New Roman"/>
                <a:ea typeface="Calibri"/>
              </a:rPr>
              <a:t>–1</a:t>
            </a:r>
            <a:r>
              <a:rPr lang="en-US" sz="1600" dirty="0">
                <a:latin typeface="Times New Roman"/>
                <a:ea typeface="Calibri"/>
              </a:rPr>
              <a:t> at 442 nm, of which ~0.15 m</a:t>
            </a:r>
            <a:r>
              <a:rPr lang="en-US" sz="1600" baseline="30000" dirty="0">
                <a:latin typeface="Times New Roman"/>
                <a:ea typeface="Calibri"/>
              </a:rPr>
              <a:t>-1</a:t>
            </a:r>
            <a:r>
              <a:rPr lang="en-US" sz="1600" dirty="0">
                <a:latin typeface="Times New Roman"/>
                <a:ea typeface="Calibri"/>
              </a:rPr>
              <a:t> is attributed to CDOM.</a:t>
            </a:r>
            <a:endParaRPr lang="en-US" sz="1600" dirty="0"/>
          </a:p>
        </p:txBody>
      </p:sp>
      <p:sp>
        <p:nvSpPr>
          <p:cNvPr id="17" name="Rectangle 16"/>
          <p:cNvSpPr/>
          <p:nvPr/>
        </p:nvSpPr>
        <p:spPr>
          <a:xfrm>
            <a:off x="-1" y="5733256"/>
            <a:ext cx="9138369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Times New Roman"/>
                <a:ea typeface="Calibri"/>
              </a:rPr>
              <a:t>Three-year </a:t>
            </a:r>
            <a:r>
              <a:rPr lang="en-US" sz="1600" dirty="0">
                <a:latin typeface="Times New Roman"/>
                <a:ea typeface="Calibri"/>
              </a:rPr>
              <a:t>(2011–2013) average Angstrom exponent γ (443, 870</a:t>
            </a:r>
            <a:r>
              <a:rPr lang="en-US" sz="1600" dirty="0" smtClean="0">
                <a:latin typeface="Times New Roman"/>
                <a:ea typeface="Calibri"/>
              </a:rPr>
              <a:t>) of LISCO is </a:t>
            </a:r>
            <a:r>
              <a:rPr lang="en-US" sz="1600" dirty="0">
                <a:latin typeface="Times New Roman"/>
                <a:ea typeface="Calibri"/>
              </a:rPr>
              <a:t>1.76, whereas it is 1.23 for WaveCIS. This implies that the aerosols over WaveCIS are dominated by coarse particles whereas the LISCO site has notable contributions from fine aerosol particles. </a:t>
            </a:r>
            <a:endParaRPr lang="en-US" sz="1600" dirty="0"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577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58"/>
          <a:stretch/>
        </p:blipFill>
        <p:spPr bwMode="auto">
          <a:xfrm>
            <a:off x="1822938" y="1566312"/>
            <a:ext cx="5485366" cy="3505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6646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n-US" dirty="0"/>
              <a:t>Matchup comparisons between the simulated and VIIRS L</a:t>
            </a:r>
            <a:r>
              <a:rPr lang="en-US" baseline="-25000" dirty="0"/>
              <a:t>t</a:t>
            </a:r>
            <a:r>
              <a:rPr lang="en-US" dirty="0"/>
              <a:t> (λ)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95536" y="1843075"/>
            <a:ext cx="3556129" cy="3530032"/>
            <a:chOff x="179511" y="1740488"/>
            <a:chExt cx="4022286" cy="399276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97" t="5122" r="16598"/>
            <a:stretch/>
          </p:blipFill>
          <p:spPr bwMode="auto">
            <a:xfrm>
              <a:off x="179511" y="1740488"/>
              <a:ext cx="4022286" cy="399276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922915" y="1907540"/>
              <a:ext cx="9929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WaveCIS</a:t>
              </a:r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148064" y="1890808"/>
            <a:ext cx="3503504" cy="3482408"/>
            <a:chOff x="4932039" y="1772816"/>
            <a:chExt cx="3962762" cy="393890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71" t="6402" r="17148"/>
            <a:stretch/>
          </p:blipFill>
          <p:spPr bwMode="auto">
            <a:xfrm>
              <a:off x="4932039" y="1772816"/>
              <a:ext cx="3962762" cy="393890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6860072" y="1870353"/>
              <a:ext cx="7196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LISCO</a:t>
              </a:r>
              <a:endParaRPr lang="en-US" dirty="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107504" y="5361912"/>
            <a:ext cx="9001000" cy="1378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1600" dirty="0">
                <a:latin typeface="Times New Roman"/>
                <a:ea typeface="Calibri"/>
              </a:rPr>
              <a:t>Excellent correlations with the overall R values close to 1 are observed for both sites. </a:t>
            </a:r>
            <a:endParaRPr lang="en-US" sz="1600" dirty="0" smtClean="0">
              <a:latin typeface="Times New Roman"/>
              <a:ea typeface="Calibri"/>
            </a:endParaRPr>
          </a:p>
          <a:p>
            <a:pPr marL="285750" indent="-285750" algn="just">
              <a:lnSpc>
                <a:spcPct val="115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Times New Roman"/>
                <a:ea typeface="Calibri"/>
              </a:rPr>
              <a:t>Spectral </a:t>
            </a:r>
            <a:r>
              <a:rPr lang="en-US" sz="1600" dirty="0">
                <a:latin typeface="Times New Roman"/>
                <a:ea typeface="Calibri"/>
              </a:rPr>
              <a:t>variation ranges of simulated and VIIRS </a:t>
            </a:r>
            <a:r>
              <a:rPr lang="en-US" sz="1600" i="1" dirty="0">
                <a:latin typeface="Times New Roman"/>
                <a:ea typeface="Calibri"/>
              </a:rPr>
              <a:t>L</a:t>
            </a:r>
            <a:r>
              <a:rPr lang="en-US" sz="1600" i="1" baseline="-25000" dirty="0">
                <a:latin typeface="Times New Roman"/>
                <a:ea typeface="Calibri"/>
              </a:rPr>
              <a:t>t</a:t>
            </a:r>
            <a:r>
              <a:rPr lang="en-US" sz="1600" dirty="0">
                <a:latin typeface="Times New Roman"/>
                <a:ea typeface="Calibri"/>
              </a:rPr>
              <a:t> (</a:t>
            </a:r>
            <a:r>
              <a:rPr lang="en-US" sz="1600" i="1" dirty="0">
                <a:latin typeface="Times New Roman"/>
                <a:ea typeface="Calibri"/>
              </a:rPr>
              <a:t>λ</a:t>
            </a:r>
            <a:r>
              <a:rPr lang="en-US" sz="1600" dirty="0">
                <a:latin typeface="Times New Roman"/>
                <a:ea typeface="Calibri"/>
              </a:rPr>
              <a:t>) are the same. </a:t>
            </a:r>
            <a:endParaRPr lang="en-US" sz="1600" dirty="0" smtClean="0">
              <a:latin typeface="Times New Roman"/>
              <a:ea typeface="Calibri"/>
            </a:endParaRPr>
          </a:p>
          <a:p>
            <a:pPr marL="285750" indent="-285750" algn="just">
              <a:lnSpc>
                <a:spcPct val="115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Times New Roman"/>
                <a:ea typeface="Calibri"/>
              </a:rPr>
              <a:t>Regression </a:t>
            </a:r>
            <a:r>
              <a:rPr lang="en-US" sz="1600" dirty="0">
                <a:latin typeface="Times New Roman"/>
                <a:ea typeface="Calibri"/>
              </a:rPr>
              <a:t>lines for the comparisons are very close to 1:1 </a:t>
            </a:r>
            <a:r>
              <a:rPr lang="en-US" sz="1600" dirty="0" smtClean="0">
                <a:latin typeface="Times New Roman"/>
                <a:ea typeface="Calibri"/>
              </a:rPr>
              <a:t>diagonals: simulated </a:t>
            </a:r>
            <a:r>
              <a:rPr lang="en-US" sz="1600" i="1" dirty="0">
                <a:latin typeface="Times New Roman"/>
                <a:ea typeface="Calibri"/>
              </a:rPr>
              <a:t>L</a:t>
            </a:r>
            <a:r>
              <a:rPr lang="en-US" sz="1600" i="1" baseline="-25000" dirty="0">
                <a:latin typeface="Times New Roman"/>
                <a:ea typeface="Calibri"/>
              </a:rPr>
              <a:t>t</a:t>
            </a:r>
            <a:r>
              <a:rPr lang="en-US" sz="1600" dirty="0">
                <a:latin typeface="Times New Roman"/>
                <a:ea typeface="Calibri"/>
              </a:rPr>
              <a:t> (</a:t>
            </a:r>
            <a:r>
              <a:rPr lang="en-US" sz="1600" i="1" dirty="0">
                <a:latin typeface="Times New Roman"/>
                <a:ea typeface="Calibri"/>
              </a:rPr>
              <a:t>λ</a:t>
            </a:r>
            <a:r>
              <a:rPr lang="en-US" sz="1600" dirty="0">
                <a:latin typeface="Times New Roman"/>
                <a:ea typeface="Calibri"/>
              </a:rPr>
              <a:t>) data are spectrally and magnitude wise consistent with those of measured (i.e. VIIRS).</a:t>
            </a:r>
            <a:endParaRPr lang="en-US" sz="1600" dirty="0"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932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1324</TotalTime>
  <Words>1996</Words>
  <Application>Microsoft Office PowerPoint</Application>
  <PresentationFormat>On-screen Show (4:3)</PresentationFormat>
  <Paragraphs>170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Candara</vt:lpstr>
      <vt:lpstr>Symbol</vt:lpstr>
      <vt:lpstr>Times New Roman</vt:lpstr>
      <vt:lpstr>Wingdings</vt:lpstr>
      <vt:lpstr>Waveform</vt:lpstr>
      <vt:lpstr>Equation</vt:lpstr>
      <vt:lpstr>Radiometric Calibration of Current and Future Ocean Color Satellite Sensors</vt:lpstr>
      <vt:lpstr>Outline</vt:lpstr>
      <vt:lpstr>Introduction &amp; Motivation</vt:lpstr>
      <vt:lpstr>Introduction &amp; Motivation</vt:lpstr>
      <vt:lpstr>Introduction &amp; Motivation</vt:lpstr>
      <vt:lpstr>Datasets</vt:lpstr>
      <vt:lpstr>Methodology</vt:lpstr>
      <vt:lpstr>AERONET-OC sites</vt:lpstr>
      <vt:lpstr>Matchup comparisons between the simulated and VIIRS Lt (λ)</vt:lpstr>
      <vt:lpstr>Matchup comparisons between the simulated and VIIRS Lt(λ) (Blue &amp; Green parts of the spectrum)</vt:lpstr>
      <vt:lpstr>PowerPoint Presentation</vt:lpstr>
      <vt:lpstr>Matchup comparisons between the simulated and MODIS Lt (λ) at WaveCIS</vt:lpstr>
      <vt:lpstr>Derivation of the radiometric vicarious calibration gain factors</vt:lpstr>
      <vt:lpstr>Similar Results by a Third Party</vt:lpstr>
      <vt:lpstr>Summary</vt:lpstr>
      <vt:lpstr>Thank you!</vt:lpstr>
      <vt:lpstr>Appendix</vt:lpstr>
      <vt:lpstr>Satellite Data Filtering and Processing Procedures</vt:lpstr>
      <vt:lpstr>Statistical Filtering Procedure</vt:lpstr>
      <vt:lpstr>In-situ &amp; Satellite Data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Radiometric Approach for Calibration of Current and Future Ocean Color Satellite Sensors</dc:title>
  <dc:creator>Soe</dc:creator>
  <cp:lastModifiedBy>Robert</cp:lastModifiedBy>
  <cp:revision>81</cp:revision>
  <dcterms:created xsi:type="dcterms:W3CDTF">2014-08-11T18:48:09Z</dcterms:created>
  <dcterms:modified xsi:type="dcterms:W3CDTF">2014-09-10T12:21:06Z</dcterms:modified>
</cp:coreProperties>
</file>