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38" r:id="rId2"/>
    <p:sldId id="257" r:id="rId3"/>
    <p:sldId id="325" r:id="rId4"/>
    <p:sldId id="297" r:id="rId5"/>
    <p:sldId id="307" r:id="rId6"/>
    <p:sldId id="311" r:id="rId7"/>
    <p:sldId id="260" r:id="rId8"/>
    <p:sldId id="308" r:id="rId9"/>
    <p:sldId id="263" r:id="rId10"/>
    <p:sldId id="337" r:id="rId11"/>
    <p:sldId id="327" r:id="rId12"/>
    <p:sldId id="301" r:id="rId13"/>
    <p:sldId id="334" r:id="rId14"/>
    <p:sldId id="299" r:id="rId15"/>
    <p:sldId id="302" r:id="rId16"/>
    <p:sldId id="328" r:id="rId17"/>
    <p:sldId id="313" r:id="rId18"/>
    <p:sldId id="332" r:id="rId19"/>
    <p:sldId id="333" r:id="rId20"/>
    <p:sldId id="314" r:id="rId21"/>
    <p:sldId id="342" r:id="rId22"/>
    <p:sldId id="304" r:id="rId23"/>
    <p:sldId id="321" r:id="rId24"/>
    <p:sldId id="339" r:id="rId25"/>
    <p:sldId id="340" r:id="rId26"/>
    <p:sldId id="341" r:id="rId27"/>
  </p:sldIdLst>
  <p:sldSz cx="9144000" cy="6858000" type="screen4x3"/>
  <p:notesSz cx="6858000" cy="9144000"/>
  <p:defaultTextStyle>
    <a:defPPr>
      <a:defRPr lang="es-D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sabel Cristina Perez Hoyos" initials="ICPH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D9D9D9"/>
    <a:srgbClr val="6BDBFA"/>
    <a:srgbClr val="FF8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29" autoAdjust="0"/>
  </p:normalViewPr>
  <p:slideViewPr>
    <p:cSldViewPr>
      <p:cViewPr varScale="1">
        <p:scale>
          <a:sx n="103" d="100"/>
          <a:sy n="103" d="100"/>
        </p:scale>
        <p:origin x="116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B62DD-21E6-4ED7-A0D6-392669D40D3D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256C4-1CA0-4921-A108-6D9526635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8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‹#›</a:t>
            </a:fld>
            <a:endParaRPr lang="es-D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se A Infante C\Google Drive\NOAA-CREST 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817" y="6350"/>
            <a:ext cx="2653083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391400" cy="6096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/>
          <a:p>
            <a:fld id="{712D4929-C372-44E2-A4CF-F0D3E4D4F009}" type="slidenum">
              <a:rPr lang="es-DO" smtClean="0"/>
              <a:t>‹#›</a:t>
            </a:fld>
            <a:endParaRPr lang="es-DO" dirty="0"/>
          </a:p>
        </p:txBody>
      </p:sp>
      <p:sp>
        <p:nvSpPr>
          <p:cNvPr id="7" name="Date Placeholder 2"/>
          <p:cNvSpPr txBox="1">
            <a:spLocks/>
          </p:cNvSpPr>
          <p:nvPr userDrawn="1"/>
        </p:nvSpPr>
        <p:spPr>
          <a:xfrm>
            <a:off x="152400" y="6553200"/>
            <a:ext cx="2438399" cy="304800"/>
          </a:xfrm>
          <a:prstGeom prst="rect">
            <a:avLst/>
          </a:prstGeom>
        </p:spPr>
        <p:txBody>
          <a:bodyPr/>
          <a:lstStyle>
            <a:defPPr>
              <a:defRPr lang="es-D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E82C15-C28C-49FE-BCF2-FAA22DD42E58}" type="datetime1">
              <a:rPr lang="en-US" sz="1400" smtClean="0"/>
              <a:pPr/>
              <a:t>9/8/2014</a:t>
            </a:fld>
            <a:endParaRPr lang="es-DO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133600"/>
            <a:ext cx="7659687" cy="1168400"/>
          </a:xfrm>
        </p:spPr>
        <p:txBody>
          <a:bodyPr anchor="t"/>
          <a:lstStyle>
            <a:lvl1pPr algn="ctr">
              <a:defRPr sz="3600" b="1" cap="none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‹#›</a:t>
            </a:fld>
            <a:endParaRPr lang="es-D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4196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44958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‹#›</a:t>
            </a:fld>
            <a:endParaRPr lang="es-D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‹#›</a:t>
            </a:fld>
            <a:endParaRPr lang="es-D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ose A Infante C\Google Drive\NOAA-CREST 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817" y="6350"/>
            <a:ext cx="2653083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474558" cy="6096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‹#›</a:t>
            </a:fld>
            <a:endParaRPr lang="es-D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90600"/>
            <a:ext cx="8610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6278" y="6553200"/>
            <a:ext cx="548640" cy="304800"/>
          </a:xfrm>
          <a:prstGeom prst="bracketPair">
            <a:avLst>
              <a:gd name="adj" fmla="val 17949"/>
            </a:avLst>
          </a:prstGeom>
          <a:noFill/>
          <a:ln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712D4929-C372-44E2-A4CF-F0D3E4D4F009}" type="slidenum">
              <a:rPr lang="es-DO" smtClean="0"/>
              <a:pPr/>
              <a:t>‹#›</a:t>
            </a:fld>
            <a:endParaRPr lang="es-DO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838200"/>
            <a:ext cx="912849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Date Placeholder 2"/>
          <p:cNvSpPr txBox="1">
            <a:spLocks/>
          </p:cNvSpPr>
          <p:nvPr userDrawn="1"/>
        </p:nvSpPr>
        <p:spPr>
          <a:xfrm>
            <a:off x="152400" y="6553200"/>
            <a:ext cx="2438399" cy="304800"/>
          </a:xfrm>
          <a:prstGeom prst="rect">
            <a:avLst/>
          </a:prstGeom>
        </p:spPr>
        <p:txBody>
          <a:bodyPr/>
          <a:lstStyle>
            <a:defPPr>
              <a:defRPr lang="es-D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E82C15-C28C-49FE-BCF2-FAA22DD42E58}" type="datetime1">
              <a:rPr lang="en-US" sz="1400" smtClean="0"/>
              <a:pPr/>
              <a:t>9/8/2014</a:t>
            </a:fld>
            <a:endParaRPr lang="es-DO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/>
  <p:txStyles>
    <p:titleStyle>
      <a:lvl1pPr algn="r" defTabSz="914400" rtl="0" eaLnBrk="1" latinLnBrk="0" hangingPunct="1">
        <a:spcBef>
          <a:spcPct val="0"/>
        </a:spcBef>
        <a:buNone/>
        <a:defRPr sz="2800" b="1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ts val="12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500" dirty="0" smtClean="0"/>
              <a:t>Assimilating merged remote sensing and ground based snowpack information for runoff simulation  using hydrological models</a:t>
            </a:r>
            <a:endParaRPr lang="es-DO" sz="3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5600700" cy="381000"/>
          </a:xfrm>
        </p:spPr>
        <p:txBody>
          <a:bodyPr>
            <a:normAutofit lnSpcReduction="10000"/>
          </a:bodyPr>
          <a:lstStyle/>
          <a:p>
            <a:r>
              <a:rPr lang="en-US" b="0" dirty="0" smtClean="0"/>
              <a:t>Author: </a:t>
            </a:r>
            <a:r>
              <a:rPr lang="en-US" b="1" dirty="0" smtClean="0"/>
              <a:t>José A. </a:t>
            </a:r>
            <a:r>
              <a:rPr lang="en-US" b="1" dirty="0" err="1" smtClean="0"/>
              <a:t>Infante</a:t>
            </a:r>
            <a:r>
              <a:rPr lang="en-US" b="1" dirty="0" smtClean="0"/>
              <a:t> C.</a:t>
            </a:r>
            <a:endParaRPr lang="es-DO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11300" y="6157686"/>
            <a:ext cx="7099300" cy="4717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indent="0" algn="ctr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baseline="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baseline="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b="0" dirty="0" smtClean="0"/>
              <a:t>Co-Authors:</a:t>
            </a:r>
            <a:r>
              <a:rPr lang="en-US" dirty="0" smtClean="0"/>
              <a:t> Prof. </a:t>
            </a:r>
            <a:r>
              <a:rPr lang="en-US" dirty="0" err="1" smtClean="0"/>
              <a:t>Khanbilvardi</a:t>
            </a:r>
            <a:r>
              <a:rPr lang="en-US" dirty="0" smtClean="0"/>
              <a:t>, Dr. Lakhankar, and Dr. </a:t>
            </a:r>
            <a:r>
              <a:rPr lang="en-US" dirty="0" err="1" smtClean="0"/>
              <a:t>Pradhanang</a:t>
            </a:r>
            <a:endParaRPr lang="es-DO" dirty="0"/>
          </a:p>
        </p:txBody>
      </p:sp>
      <p:pic>
        <p:nvPicPr>
          <p:cNvPr id="1027" name="Picture 3" descr="C:\Users\Jose A Infante C\Google Drive\ccny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51130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ose A Infante C\Google Drive\NOAA-CREST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2700"/>
            <a:ext cx="762000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20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10</a:t>
            </a:fld>
            <a:endParaRPr lang="es-DO" dirty="0"/>
          </a:p>
        </p:txBody>
      </p:sp>
      <p:pic>
        <p:nvPicPr>
          <p:cNvPr id="2050" name="Picture 2" descr="C:\Users\Jose\Google Drive\01 - THESIS - SNTHERM &amp; SWAT\06 - Publications\Manuscript 1 - Weather Forcing data\02 - Revisions\01 - Hydrology SUBMIT\REVISIONS\Figure 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452" y="914400"/>
            <a:ext cx="5264348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961594"/>
            <a:ext cx="6734175" cy="189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03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Experiment</a:t>
            </a:r>
            <a:r>
              <a:rPr lang="en-US" dirty="0" smtClean="0"/>
              <a:t>: simulations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11</a:t>
            </a:fld>
            <a:endParaRPr lang="es-DO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/>
          <a:stretch/>
        </p:blipFill>
        <p:spPr bwMode="auto">
          <a:xfrm>
            <a:off x="496940" y="914400"/>
            <a:ext cx="8113660" cy="2836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32979" y="943290"/>
            <a:ext cx="174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Daily streamflow </a:t>
            </a:r>
            <a:r>
              <a:rPr lang="en-US" sz="1200" b="1" dirty="0"/>
              <a:t>West Branch </a:t>
            </a:r>
            <a:r>
              <a:rPr lang="en-US" sz="1200" b="1" dirty="0" err="1" smtClean="0"/>
              <a:t>Neversink</a:t>
            </a:r>
            <a:endParaRPr lang="en-US" sz="12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/>
          <a:stretch/>
        </p:blipFill>
        <p:spPr bwMode="auto">
          <a:xfrm>
            <a:off x="495301" y="3886200"/>
            <a:ext cx="8115299" cy="28759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1" y="4038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Daily streamflow W. Branch Delaware (</a:t>
            </a:r>
            <a:r>
              <a:rPr lang="en-US" sz="1200" b="1" dirty="0" err="1" smtClean="0"/>
              <a:t>Cannonsville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36375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Experiment: </a:t>
            </a: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12</a:t>
            </a:fld>
            <a:endParaRPr lang="es-DO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941959" cy="1447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6945" b="2198"/>
          <a:stretch/>
        </p:blipFill>
        <p:spPr bwMode="auto">
          <a:xfrm>
            <a:off x="909064" y="1447800"/>
            <a:ext cx="8143875" cy="2990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95601" y="1521767"/>
            <a:ext cx="208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Average Monthly streamflow </a:t>
            </a:r>
            <a:r>
              <a:rPr lang="en-US" sz="1200" b="1" dirty="0"/>
              <a:t>West Branch </a:t>
            </a:r>
            <a:r>
              <a:rPr lang="en-US" sz="1200" b="1" dirty="0" smtClean="0"/>
              <a:t>Delaware</a:t>
            </a:r>
            <a:endParaRPr lang="en-US" sz="1200" b="1" dirty="0"/>
          </a:p>
        </p:txBody>
      </p:sp>
      <p:sp>
        <p:nvSpPr>
          <p:cNvPr id="2" name="Rectangle 1"/>
          <p:cNvSpPr/>
          <p:nvPr/>
        </p:nvSpPr>
        <p:spPr>
          <a:xfrm>
            <a:off x="2286000" y="1983432"/>
            <a:ext cx="609382" cy="2140893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76800" y="1447800"/>
            <a:ext cx="609382" cy="2676525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48400" y="1438275"/>
            <a:ext cx="609382" cy="2676525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81400" y="1983432"/>
            <a:ext cx="609382" cy="2131367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618" y="2743200"/>
            <a:ext cx="609382" cy="1381125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40" y="4648200"/>
            <a:ext cx="508186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60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Experiment: Results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13</a:t>
            </a:fld>
            <a:endParaRPr lang="es-D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924800" cy="297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4080358"/>
            <a:ext cx="3219450" cy="113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267200"/>
            <a:ext cx="5867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Monthly simulations were very good.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Daily simulations were </a:t>
            </a:r>
            <a:r>
              <a:rPr lang="en-US" b="1" dirty="0" smtClean="0"/>
              <a:t>fair to </a:t>
            </a:r>
            <a:r>
              <a:rPr lang="en-US" b="1" dirty="0"/>
              <a:t>good.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Best scenario was NLDAS.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Need to further assess: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%Vol. Difference: &gt;10% in some cases.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T-test showed significant differences at daily scale.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Seasonal differences (snow and no-snow). </a:t>
            </a:r>
          </a:p>
          <a:p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48400" y="5638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combined datasets.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4785209" y="5746234"/>
            <a:ext cx="1463040" cy="18288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48400" y="589788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Further Calibration.</a:t>
            </a:r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>
            <a:off x="5867399" y="6016752"/>
            <a:ext cx="381001" cy="18288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248400" y="61838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Improving snow simulation.</a:t>
            </a:r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>
            <a:off x="5086350" y="6291302"/>
            <a:ext cx="1161899" cy="18288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9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SNTHERM </a:t>
            </a:r>
            <a:r>
              <a:rPr lang="en-US" dirty="0"/>
              <a:t>Model Description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14</a:t>
            </a:fld>
            <a:endParaRPr lang="es-DO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990600"/>
            <a:ext cx="86106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l" defTabSz="91440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SNTHERM MODEL:</a:t>
            </a:r>
          </a:p>
          <a:p>
            <a:pPr lvl="1"/>
            <a:r>
              <a:rPr lang="en-US" b="1" dirty="0" smtClean="0"/>
              <a:t>The Snow Thermal Model </a:t>
            </a:r>
            <a:r>
              <a:rPr lang="en-US" dirty="0" smtClean="0"/>
              <a:t>(SNTHERM) is a 1-dimensional model that analyzes the snowpack properties given the </a:t>
            </a:r>
            <a:r>
              <a:rPr lang="en-US" b="1" dirty="0" smtClean="0"/>
              <a:t>Weather Conditions </a:t>
            </a:r>
            <a:r>
              <a:rPr lang="en-US" dirty="0" smtClean="0"/>
              <a:t>of a particular area.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2200" y="3171825"/>
            <a:ext cx="1600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Snow Depth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3696283"/>
            <a:ext cx="2743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Snow Water Equivalent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72200" y="4162425"/>
            <a:ext cx="1600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Snow Melt 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4684157"/>
            <a:ext cx="2743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Snowpack Temperature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72200" y="5164693"/>
            <a:ext cx="1600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Grain Size</a:t>
            </a:r>
            <a:endParaRPr lang="en-US" b="1" dirty="0"/>
          </a:p>
        </p:txBody>
      </p:sp>
      <p:sp>
        <p:nvSpPr>
          <p:cNvPr id="12" name="Left Brace 11"/>
          <p:cNvSpPr/>
          <p:nvPr/>
        </p:nvSpPr>
        <p:spPr>
          <a:xfrm>
            <a:off x="5577766" y="3171825"/>
            <a:ext cx="533400" cy="23622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3" y="2971800"/>
            <a:ext cx="3871890" cy="171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15376"/>
            <a:ext cx="1458379" cy="84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Elbow Connector 15"/>
          <p:cNvCxnSpPr>
            <a:stCxn id="1026" idx="3"/>
            <a:endCxn id="12" idx="1"/>
          </p:cNvCxnSpPr>
          <p:nvPr/>
        </p:nvCxnSpPr>
        <p:spPr>
          <a:xfrm>
            <a:off x="4169763" y="3827979"/>
            <a:ext cx="1408003" cy="524946"/>
          </a:xfrm>
          <a:prstGeom prst="bent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1027" idx="3"/>
            <a:endCxn id="12" idx="1"/>
          </p:cNvCxnSpPr>
          <p:nvPr/>
        </p:nvCxnSpPr>
        <p:spPr>
          <a:xfrm flipV="1">
            <a:off x="4125379" y="4352925"/>
            <a:ext cx="1452387" cy="986076"/>
          </a:xfrm>
          <a:prstGeom prst="bentConnector3">
            <a:avLst>
              <a:gd name="adj1" fmla="val 51908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12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467600" cy="6096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Experiment: Datasets and study area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15</a:t>
            </a:fld>
            <a:endParaRPr lang="es-DO"/>
          </a:p>
        </p:txBody>
      </p:sp>
      <p:sp>
        <p:nvSpPr>
          <p:cNvPr id="4" name="TextBox 3"/>
          <p:cNvSpPr txBox="1"/>
          <p:nvPr/>
        </p:nvSpPr>
        <p:spPr>
          <a:xfrm>
            <a:off x="52529" y="4668287"/>
            <a:ext cx="32477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USDA’s SSURGO data</a:t>
            </a:r>
            <a:r>
              <a:rPr lang="en-US" dirty="0" smtClean="0"/>
              <a:t> for Soil properties.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USGS 30-meters DEM</a:t>
            </a:r>
            <a:r>
              <a:rPr lang="en-US" dirty="0" smtClean="0"/>
              <a:t> for Elevation, Slope, and Aspect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NLDAS</a:t>
            </a:r>
            <a:r>
              <a:rPr lang="en-US" dirty="0" smtClean="0"/>
              <a:t> dataset for forcing weather data.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4572000"/>
            <a:ext cx="5629275" cy="194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SNTHERM-RUNS\STATIONS\Stations Map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9" y="909082"/>
            <a:ext cx="4847941" cy="33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ose\Dropbox\Sntherm_Jose\03 - SNTHERM PAPER - Caribou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09082"/>
            <a:ext cx="4127316" cy="33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65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467600" cy="6096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Experiment: Snow simulation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16</a:t>
            </a:fld>
            <a:endParaRPr lang="es-DO"/>
          </a:p>
        </p:txBody>
      </p: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91000"/>
            <a:ext cx="8991600" cy="236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461769"/>
            <a:ext cx="1321923" cy="132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990600"/>
            <a:ext cx="8610600" cy="3200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l" defTabSz="91440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b="1" dirty="0" smtClean="0"/>
              <a:t>SNTHERM MODEL:</a:t>
            </a:r>
          </a:p>
          <a:p>
            <a:pPr lvl="1"/>
            <a:r>
              <a:rPr lang="en-US" dirty="0" smtClean="0"/>
              <a:t>Calibration is still required:</a:t>
            </a:r>
          </a:p>
          <a:p>
            <a:pPr lvl="2"/>
            <a:r>
              <a:rPr lang="en-US" dirty="0" smtClean="0"/>
              <a:t>Genetic algorithm method for optimization.</a:t>
            </a:r>
          </a:p>
          <a:p>
            <a:pPr lvl="2"/>
            <a:r>
              <a:rPr lang="en-US" dirty="0" smtClean="0"/>
              <a:t>Parameters: Snow Viscosity, irreducible water content,  and compaction limit</a:t>
            </a:r>
          </a:p>
          <a:p>
            <a:pPr lvl="1"/>
            <a:r>
              <a:rPr lang="en-US" dirty="0"/>
              <a:t>Better data = better simulations</a:t>
            </a:r>
          </a:p>
          <a:p>
            <a:pPr lvl="1"/>
            <a:r>
              <a:rPr lang="en-US" dirty="0" smtClean="0"/>
              <a:t>Model is missing: </a:t>
            </a:r>
          </a:p>
          <a:p>
            <a:pPr lvl="2"/>
            <a:r>
              <a:rPr lang="en-US" dirty="0" smtClean="0"/>
              <a:t>Soil library (currently only clay and sand)</a:t>
            </a:r>
          </a:p>
          <a:p>
            <a:pPr lvl="2"/>
            <a:r>
              <a:rPr lang="en-US" dirty="0" smtClean="0"/>
              <a:t>Spatial Distribution</a:t>
            </a:r>
          </a:p>
          <a:p>
            <a:pPr lvl="2"/>
            <a:r>
              <a:rPr lang="en-US" dirty="0" smtClean="0"/>
              <a:t>Canopy </a:t>
            </a:r>
            <a:r>
              <a:rPr lang="en-US" dirty="0"/>
              <a:t>effect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107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467600" cy="6096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Experiment: Watershed comparison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17</a:t>
            </a:fld>
            <a:endParaRPr lang="es-DO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20" y="904875"/>
            <a:ext cx="5165080" cy="2971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1"/>
          <a:stretch/>
        </p:blipFill>
        <p:spPr bwMode="auto">
          <a:xfrm>
            <a:off x="4953000" y="3880495"/>
            <a:ext cx="4191000" cy="28606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0494"/>
            <a:ext cx="5012034" cy="28606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5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Experiment: </a:t>
            </a:r>
            <a:r>
              <a:rPr lang="en-US" dirty="0" smtClean="0"/>
              <a:t>Regional comparison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18</a:t>
            </a:fld>
            <a:endParaRPr lang="es-DO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17" y="1187450"/>
            <a:ext cx="5940283" cy="490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1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Comparison: SWAT vs SNTHERM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19</a:t>
            </a:fld>
            <a:endParaRPr lang="es-DO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1"/>
          <a:stretch/>
        </p:blipFill>
        <p:spPr bwMode="auto">
          <a:xfrm>
            <a:off x="0" y="1828800"/>
            <a:ext cx="9083012" cy="35614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57463"/>
            <a:ext cx="2095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42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  <a:endParaRPr lang="es-DO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90600"/>
            <a:ext cx="7924800" cy="5334000"/>
          </a:xfrm>
        </p:spPr>
        <p:txBody>
          <a:bodyPr>
            <a:noAutofit/>
          </a:bodyPr>
          <a:lstStyle/>
          <a:p>
            <a:endParaRPr lang="en-US" sz="2800" b="1" dirty="0" smtClean="0"/>
          </a:p>
          <a:p>
            <a:r>
              <a:rPr lang="en-US" sz="2800" b="1" dirty="0" smtClean="0"/>
              <a:t>Introduction</a:t>
            </a:r>
          </a:p>
          <a:p>
            <a:r>
              <a:rPr lang="en-US" sz="2800" b="1" dirty="0" smtClean="0"/>
              <a:t>Models Description</a:t>
            </a:r>
          </a:p>
          <a:p>
            <a:pPr lvl="1"/>
            <a:r>
              <a:rPr lang="en-US" sz="2400" dirty="0" smtClean="0"/>
              <a:t>SWAT (Land Surface Model)</a:t>
            </a:r>
          </a:p>
          <a:p>
            <a:pPr lvl="1"/>
            <a:r>
              <a:rPr lang="en-US" sz="2400" dirty="0" smtClean="0"/>
              <a:t>SNTHERM (Snowpack Model)</a:t>
            </a:r>
          </a:p>
          <a:p>
            <a:r>
              <a:rPr lang="en-US" sz="2800" b="1" dirty="0" smtClean="0"/>
              <a:t>Preliminary results</a:t>
            </a:r>
          </a:p>
          <a:p>
            <a:pPr lvl="1"/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Experiment setup and results</a:t>
            </a:r>
            <a:endParaRPr lang="en-US" sz="2400" dirty="0"/>
          </a:p>
          <a:p>
            <a:pPr lvl="1"/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Experiment setup and results</a:t>
            </a:r>
          </a:p>
          <a:p>
            <a:r>
              <a:rPr lang="en-US" sz="2800" b="1" dirty="0" smtClean="0"/>
              <a:t>Conclusions</a:t>
            </a:r>
          </a:p>
          <a:p>
            <a:r>
              <a:rPr lang="en-US" sz="2800" b="1" dirty="0" smtClean="0"/>
              <a:t>Current and Future work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2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8186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Improvements in the model’s accuracy can </a:t>
            </a:r>
            <a:r>
              <a:rPr lang="en-US" dirty="0"/>
              <a:t>be accomplished </a:t>
            </a:r>
            <a:r>
              <a:rPr lang="en-US" dirty="0" smtClean="0"/>
              <a:t>using distributed meteorological data.</a:t>
            </a:r>
          </a:p>
          <a:p>
            <a:r>
              <a:rPr lang="en-US" dirty="0" smtClean="0"/>
              <a:t>Adjustments to hydrological model can </a:t>
            </a:r>
            <a:r>
              <a:rPr lang="en-US" dirty="0"/>
              <a:t>be made </a:t>
            </a:r>
            <a:r>
              <a:rPr lang="en-US" dirty="0" smtClean="0"/>
              <a:t>to achieve better results:</a:t>
            </a:r>
          </a:p>
          <a:p>
            <a:pPr lvl="1"/>
            <a:r>
              <a:rPr lang="en-US" dirty="0" smtClean="0"/>
              <a:t>SWAT model efficiency on winter-spring will be improved by incorporating the SNTHERM model.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SNTHERM model showed a great versatility when simulating the snow depth time series for different </a:t>
            </a:r>
            <a:r>
              <a:rPr lang="en-US" dirty="0" smtClean="0"/>
              <a:t>scenarios.</a:t>
            </a:r>
          </a:p>
          <a:p>
            <a:r>
              <a:rPr lang="en-US" dirty="0" smtClean="0"/>
              <a:t>Improvements needed by SNTHERM model:</a:t>
            </a:r>
          </a:p>
          <a:p>
            <a:pPr lvl="1"/>
            <a:r>
              <a:rPr lang="en-US" dirty="0" smtClean="0"/>
              <a:t>Include a complete </a:t>
            </a:r>
            <a:r>
              <a:rPr lang="en-US" dirty="0"/>
              <a:t>Soil </a:t>
            </a:r>
            <a:r>
              <a:rPr lang="en-US" dirty="0" smtClean="0"/>
              <a:t>library</a:t>
            </a:r>
            <a:endParaRPr lang="en-US" dirty="0"/>
          </a:p>
          <a:p>
            <a:pPr lvl="1"/>
            <a:r>
              <a:rPr lang="en-US" dirty="0"/>
              <a:t>Spatial </a:t>
            </a:r>
            <a:r>
              <a:rPr lang="en-US" dirty="0" smtClean="0"/>
              <a:t>Distribution of the model</a:t>
            </a:r>
            <a:endParaRPr lang="en-US" dirty="0"/>
          </a:p>
          <a:p>
            <a:pPr lvl="1"/>
            <a:r>
              <a:rPr lang="en-US" dirty="0"/>
              <a:t>Canopy effect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20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96763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2438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MatLab</a:t>
            </a:r>
            <a:r>
              <a:rPr lang="en-US" dirty="0" smtClean="0"/>
              <a:t> algorithm was used to run SNTHERM model at HRU level, based on SWAT inputs.</a:t>
            </a:r>
          </a:p>
          <a:p>
            <a:r>
              <a:rPr lang="en-US" dirty="0" smtClean="0"/>
              <a:t>Soil Library was included in the SNTHERM model.</a:t>
            </a:r>
          </a:p>
          <a:p>
            <a:r>
              <a:rPr lang="en-US" dirty="0" smtClean="0"/>
              <a:t>The canopy interception effects is being incorporated on SNTHERM.</a:t>
            </a:r>
          </a:p>
          <a:p>
            <a:r>
              <a:rPr lang="en-US" dirty="0" smtClean="0"/>
              <a:t>SWAT model is going to be modified to read SNTHERM outputs as testing approach.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21</a:t>
            </a:fld>
            <a:endParaRPr lang="es-DO" dirty="0"/>
          </a:p>
        </p:txBody>
      </p:sp>
      <p:pic>
        <p:nvPicPr>
          <p:cNvPr id="6146" name="Picture 2" descr="C:\SNTHERM-RUNS\SOIL CLASIFICATION\SoilEffect_SNTHERM2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t="3061" r="8058"/>
          <a:stretch/>
        </p:blipFill>
        <p:spPr bwMode="auto">
          <a:xfrm>
            <a:off x="381000" y="3377785"/>
            <a:ext cx="8300832" cy="31108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54102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Sensitivity analysis for soil type in the SNTHERM model.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780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543800" cy="2593975"/>
          </a:xfrm>
        </p:spPr>
        <p:txBody>
          <a:bodyPr/>
          <a:lstStyle/>
          <a:p>
            <a:r>
              <a:rPr lang="en-US" sz="6000" dirty="0" smtClean="0"/>
              <a:t>Thank you!</a:t>
            </a:r>
            <a:endParaRPr lang="en-US" sz="60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85800" y="4191000"/>
            <a:ext cx="6461760" cy="106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Any questions?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22</a:t>
            </a:fld>
            <a:endParaRPr lang="es-DO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11300" y="5776686"/>
            <a:ext cx="6184900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Author: </a:t>
            </a:r>
            <a:r>
              <a:rPr lang="en-US" dirty="0" smtClean="0"/>
              <a:t>José A. </a:t>
            </a:r>
            <a:r>
              <a:rPr lang="en-US" dirty="0" err="1" smtClean="0"/>
              <a:t>Infante</a:t>
            </a:r>
            <a:r>
              <a:rPr lang="en-US" dirty="0" smtClean="0"/>
              <a:t> C.  </a:t>
            </a:r>
            <a:r>
              <a:rPr lang="en-US" b="0" dirty="0" smtClean="0"/>
              <a:t>(jinfant03@citymail.cuny.edu)</a:t>
            </a:r>
            <a:endParaRPr lang="es-DO" b="0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11300" y="6157686"/>
            <a:ext cx="7099300" cy="4717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indent="0" algn="ctr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baseline="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baseline="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b="0" dirty="0" smtClean="0"/>
              <a:t>Advisors:</a:t>
            </a:r>
            <a:r>
              <a:rPr lang="en-US" dirty="0" smtClean="0"/>
              <a:t> Prof. </a:t>
            </a:r>
            <a:r>
              <a:rPr lang="en-US" dirty="0" err="1" smtClean="0"/>
              <a:t>Khanbilvardi</a:t>
            </a:r>
            <a:r>
              <a:rPr lang="en-US" dirty="0" smtClean="0"/>
              <a:t>, Dr. </a:t>
            </a:r>
            <a:r>
              <a:rPr lang="en-US" dirty="0" err="1" smtClean="0"/>
              <a:t>Lakhankar</a:t>
            </a:r>
            <a:r>
              <a:rPr lang="en-US" dirty="0" smtClean="0"/>
              <a:t> and Dr. </a:t>
            </a:r>
            <a:r>
              <a:rPr lang="en-US" dirty="0" err="1" smtClean="0"/>
              <a:t>Pradhanang</a:t>
            </a:r>
            <a:endParaRPr lang="es-DO" dirty="0"/>
          </a:p>
        </p:txBody>
      </p:sp>
      <p:pic>
        <p:nvPicPr>
          <p:cNvPr id="9" name="Picture 3" descr="C:\Users\Jose A Infante C\Google Drive\ccny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51130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Jose A Infante C\Google Drive\NOAA-CREST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2700"/>
            <a:ext cx="762000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04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 and Conferences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486400"/>
          </a:xfrm>
        </p:spPr>
        <p:txBody>
          <a:bodyPr>
            <a:normAutofit fontScale="70000" lnSpcReduction="20000"/>
          </a:bodyPr>
          <a:lstStyle/>
          <a:p>
            <a:r>
              <a:rPr lang="en-US" sz="2300" b="1" dirty="0"/>
              <a:t>Publications:</a:t>
            </a:r>
            <a:endParaRPr lang="en-US" b="1" dirty="0"/>
          </a:p>
          <a:p>
            <a:pPr lvl="1"/>
            <a:r>
              <a:rPr lang="en-US" sz="2100" dirty="0" smtClean="0"/>
              <a:t>J. Munoz, </a:t>
            </a:r>
            <a:r>
              <a:rPr lang="en-US" sz="2100" b="1" dirty="0"/>
              <a:t>J. </a:t>
            </a:r>
            <a:r>
              <a:rPr lang="en-US" sz="2100" b="1" dirty="0" err="1"/>
              <a:t>Infante</a:t>
            </a:r>
            <a:r>
              <a:rPr lang="en-US" sz="2100" dirty="0"/>
              <a:t>, T. Lakhankar, R. </a:t>
            </a:r>
            <a:r>
              <a:rPr lang="en-US" sz="2100" dirty="0" err="1"/>
              <a:t>Khanbilvardi</a:t>
            </a:r>
            <a:r>
              <a:rPr lang="en-US" sz="2100" dirty="0"/>
              <a:t>, Peter Romanov, </a:t>
            </a:r>
            <a:r>
              <a:rPr lang="en-US" sz="2100" dirty="0" err="1"/>
              <a:t>Nir</a:t>
            </a:r>
            <a:r>
              <a:rPr lang="en-US" sz="2100" dirty="0"/>
              <a:t> </a:t>
            </a:r>
            <a:r>
              <a:rPr lang="en-US" sz="2100" dirty="0" err="1"/>
              <a:t>Krakauer</a:t>
            </a:r>
            <a:r>
              <a:rPr lang="en-US" sz="2100" dirty="0"/>
              <a:t> and Al Powell (2013) Synergistic Use of Remote Sensing for Snow Cover and Snow Water Equivalent Estimation, British Journal of Environment &amp; Climate Change, vol. 3(4), pages </a:t>
            </a:r>
            <a:r>
              <a:rPr lang="en-US" sz="2100" dirty="0" smtClean="0"/>
              <a:t>612-627.</a:t>
            </a:r>
            <a:endParaRPr lang="en-US" sz="2100" dirty="0"/>
          </a:p>
          <a:p>
            <a:pPr lvl="1"/>
            <a:r>
              <a:rPr lang="en-US" sz="2100" b="1" dirty="0"/>
              <a:t>J. </a:t>
            </a:r>
            <a:r>
              <a:rPr lang="en-US" sz="2100" b="1" dirty="0" err="1"/>
              <a:t>Infante</a:t>
            </a:r>
            <a:r>
              <a:rPr lang="en-US" sz="2100" b="1" dirty="0"/>
              <a:t> </a:t>
            </a:r>
            <a:r>
              <a:rPr lang="en-US" sz="2100" dirty="0"/>
              <a:t>et al. (2014). “Remote sensing and ground-based weather forcing data analysis for streamflow simulation”, </a:t>
            </a:r>
            <a:r>
              <a:rPr lang="en-US" sz="2100" dirty="0" smtClean="0"/>
              <a:t>submitted to Hydrological Processes.</a:t>
            </a:r>
            <a:endParaRPr lang="en-US" sz="2100" dirty="0"/>
          </a:p>
          <a:p>
            <a:pPr lvl="1"/>
            <a:r>
              <a:rPr lang="en-US" sz="2100" b="1" dirty="0"/>
              <a:t>J. </a:t>
            </a:r>
            <a:r>
              <a:rPr lang="en-US" sz="2100" b="1" dirty="0" err="1"/>
              <a:t>Infante</a:t>
            </a:r>
            <a:r>
              <a:rPr lang="en-US" sz="2100" b="1" dirty="0"/>
              <a:t> </a:t>
            </a:r>
            <a:r>
              <a:rPr lang="en-US" sz="2100" dirty="0"/>
              <a:t>et al. (2014). “Performance analysis between SNTHERM model using NLDAS data and ground-based snow measurements”, in preparation to be submitted.</a:t>
            </a:r>
          </a:p>
          <a:p>
            <a:pPr lvl="1"/>
            <a:r>
              <a:rPr lang="en-US" sz="2100" b="1" dirty="0"/>
              <a:t>J. </a:t>
            </a:r>
            <a:r>
              <a:rPr lang="en-US" sz="2100" b="1" dirty="0" err="1"/>
              <a:t>Infante</a:t>
            </a:r>
            <a:r>
              <a:rPr lang="en-US" sz="2100" b="1" dirty="0"/>
              <a:t> </a:t>
            </a:r>
            <a:r>
              <a:rPr lang="en-US" sz="2100" dirty="0"/>
              <a:t>et al. (2014). “Assimilating merged remote sensing and ground-based snowpack information for runoff simulation in hydrological models”. To be prepared on </a:t>
            </a:r>
            <a:r>
              <a:rPr lang="en-US" sz="2100" dirty="0" smtClean="0"/>
              <a:t>Sept </a:t>
            </a:r>
            <a:r>
              <a:rPr lang="en-US" sz="2100" dirty="0"/>
              <a:t>2014</a:t>
            </a:r>
            <a:r>
              <a:rPr lang="en-US" sz="2100" dirty="0" smtClean="0"/>
              <a:t>.</a:t>
            </a:r>
          </a:p>
          <a:p>
            <a:pPr lvl="1"/>
            <a:endParaRPr lang="en-US" sz="2100" dirty="0"/>
          </a:p>
          <a:p>
            <a:r>
              <a:rPr lang="en-US" sz="2300" b="1" dirty="0"/>
              <a:t>Conference presentations:</a:t>
            </a:r>
          </a:p>
          <a:p>
            <a:pPr lvl="1"/>
            <a:r>
              <a:rPr lang="en-US" sz="2100" b="1" dirty="0" smtClean="0"/>
              <a:t>J. </a:t>
            </a:r>
            <a:r>
              <a:rPr lang="en-US" sz="2100" b="1" dirty="0" err="1" smtClean="0"/>
              <a:t>Infante</a:t>
            </a:r>
            <a:r>
              <a:rPr lang="en-US" sz="2100" dirty="0" smtClean="0"/>
              <a:t>, T. Lakhankar, </a:t>
            </a:r>
            <a:r>
              <a:rPr lang="en-US" sz="2100" dirty="0"/>
              <a:t>and R. </a:t>
            </a:r>
            <a:r>
              <a:rPr lang="en-US" sz="2100" dirty="0" err="1"/>
              <a:t>Khanbilvardi</a:t>
            </a:r>
            <a:r>
              <a:rPr lang="en-US" sz="2100" dirty="0"/>
              <a:t> (2013). Assimilating merged remote sensing and ground-based snowpack information for runoff simulation in hydrological models. Presented at 2013 AGU Fall Meeting. San Francisco, CA. December 9-13, 2013.</a:t>
            </a:r>
          </a:p>
          <a:p>
            <a:pPr lvl="1"/>
            <a:r>
              <a:rPr lang="en-US" sz="2100" b="1" dirty="0" smtClean="0"/>
              <a:t>J. </a:t>
            </a:r>
            <a:r>
              <a:rPr lang="en-US" sz="2100" b="1" dirty="0" err="1" smtClean="0"/>
              <a:t>Infante</a:t>
            </a:r>
            <a:r>
              <a:rPr lang="en-US" sz="2100" dirty="0" smtClean="0"/>
              <a:t>, T. Lakhankar , </a:t>
            </a:r>
            <a:r>
              <a:rPr lang="en-US" sz="2100" dirty="0"/>
              <a:t>and R. </a:t>
            </a:r>
            <a:r>
              <a:rPr lang="en-US" sz="2100" dirty="0" err="1"/>
              <a:t>Khanbilvardi</a:t>
            </a:r>
            <a:r>
              <a:rPr lang="en-US" sz="2100" dirty="0"/>
              <a:t> (2013). Assimilating merged remote sensing and ground-based snowpack information for runoff simulation in hydrological models. Presented at Environmental Sustainability and Earth Systems Engineering Research Symposium (at HSPE 2013 conference). Indianapolis, IN. November 1-2, 2013.</a:t>
            </a:r>
          </a:p>
          <a:p>
            <a:pPr lvl="1"/>
            <a:r>
              <a:rPr lang="en-US" sz="2100" dirty="0"/>
              <a:t>Benjamin Joseph, Jodi Siu and Mohammad </a:t>
            </a:r>
            <a:r>
              <a:rPr lang="en-US" sz="2100" dirty="0" err="1"/>
              <a:t>Molla</a:t>
            </a:r>
            <a:r>
              <a:rPr lang="en-US" sz="2100" dirty="0"/>
              <a:t>, </a:t>
            </a:r>
            <a:r>
              <a:rPr lang="en-US" sz="2100" b="1" dirty="0" smtClean="0"/>
              <a:t>J. </a:t>
            </a:r>
            <a:r>
              <a:rPr lang="en-US" sz="2100" b="1" dirty="0" err="1" smtClean="0"/>
              <a:t>Infante</a:t>
            </a:r>
            <a:r>
              <a:rPr lang="en-US" sz="2100" dirty="0" smtClean="0"/>
              <a:t>, T. Lakhankar , </a:t>
            </a:r>
            <a:r>
              <a:rPr lang="en-US" sz="2100" dirty="0"/>
              <a:t>and R. </a:t>
            </a:r>
            <a:r>
              <a:rPr lang="en-US" sz="2100" dirty="0" err="1"/>
              <a:t>Khanbilvardi</a:t>
            </a:r>
            <a:r>
              <a:rPr lang="en-US" sz="2100" dirty="0"/>
              <a:t> (2011). Corroboration and Calibration of the SWAT and SNTHERM Hydrological Model of Watersheds, Oral presentation at CUNY Summer STEM Research Symposium, New York City, NY, August 2013.</a:t>
            </a:r>
          </a:p>
          <a:p>
            <a:pPr lvl="1"/>
            <a:r>
              <a:rPr lang="en-US" sz="2100" b="1" dirty="0" smtClean="0"/>
              <a:t>J. </a:t>
            </a:r>
            <a:r>
              <a:rPr lang="en-US" sz="2100" b="1" dirty="0" err="1" smtClean="0"/>
              <a:t>Infante</a:t>
            </a:r>
            <a:r>
              <a:rPr lang="en-US" sz="2100" dirty="0" smtClean="0"/>
              <a:t>, </a:t>
            </a:r>
            <a:r>
              <a:rPr lang="en-US" sz="2100" dirty="0"/>
              <a:t>Lakhankar T., and R. </a:t>
            </a:r>
            <a:r>
              <a:rPr lang="en-US" sz="2100" dirty="0" err="1"/>
              <a:t>Khanbilvardi</a:t>
            </a:r>
            <a:r>
              <a:rPr lang="en-US" sz="2100" dirty="0"/>
              <a:t> (2012), Assimilating merged remote sensing and ground-based snowpack information for runoff simulation in hydrological models, presented at The 69th Annual Meeting of the Eastern Snow Conference </a:t>
            </a:r>
            <a:r>
              <a:rPr lang="en-US" sz="2100" dirty="0" err="1"/>
              <a:t>Claryville</a:t>
            </a:r>
            <a:r>
              <a:rPr lang="en-US" sz="2100" dirty="0"/>
              <a:t>, New York, June 5-7, 2012</a:t>
            </a:r>
            <a:r>
              <a:rPr lang="en-US" sz="2100" dirty="0" smtClean="0"/>
              <a:t>.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23</a:t>
            </a:fld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269017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467600" cy="6096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Experiment: Point simulation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24</a:t>
            </a:fld>
            <a:endParaRPr lang="es-DO"/>
          </a:p>
        </p:txBody>
      </p:sp>
      <p:sp>
        <p:nvSpPr>
          <p:cNvPr id="4" name="TextBox 3"/>
          <p:cNvSpPr txBox="1"/>
          <p:nvPr/>
        </p:nvSpPr>
        <p:spPr>
          <a:xfrm>
            <a:off x="34118" y="1371600"/>
            <a:ext cx="112835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&lt;</a:t>
            </a:r>
            <a:r>
              <a:rPr lang="en-US" sz="1700" dirty="0" smtClean="0"/>
              <a:t> 5 </a:t>
            </a:r>
            <a:r>
              <a:rPr lang="en-US" sz="1700" dirty="0" err="1" smtClean="0"/>
              <a:t>Cms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486400"/>
            <a:ext cx="112835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&lt; 20 </a:t>
            </a:r>
            <a:r>
              <a:rPr lang="en-US" sz="1700" dirty="0" err="1" smtClean="0"/>
              <a:t>Cms</a:t>
            </a:r>
            <a:endParaRPr lang="en-US" sz="1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52500"/>
            <a:ext cx="6858000" cy="5759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8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467600" cy="6096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Experiment: Point simulation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25</a:t>
            </a:fld>
            <a:endParaRPr lang="es-DO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"/>
          <a:stretch/>
        </p:blipFill>
        <p:spPr bwMode="auto">
          <a:xfrm>
            <a:off x="1162476" y="990600"/>
            <a:ext cx="7063760" cy="579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18" y="1371600"/>
            <a:ext cx="112835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&lt;</a:t>
            </a:r>
            <a:r>
              <a:rPr lang="en-US" sz="1700" dirty="0" smtClean="0"/>
              <a:t> 5 </a:t>
            </a:r>
            <a:r>
              <a:rPr lang="en-US" sz="1700" dirty="0" err="1" smtClean="0"/>
              <a:t>Cms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486400"/>
            <a:ext cx="112835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&lt; 20 </a:t>
            </a:r>
            <a:r>
              <a:rPr lang="en-US" sz="1700" dirty="0" err="1" smtClean="0"/>
              <a:t>Cms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43813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467600" cy="6096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Experiment: Point simulation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26</a:t>
            </a:fld>
            <a:endParaRPr lang="es-DO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"/>
          <a:stretch/>
        </p:blipFill>
        <p:spPr bwMode="auto">
          <a:xfrm>
            <a:off x="1137687" y="914400"/>
            <a:ext cx="7204526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18" y="1551057"/>
            <a:ext cx="112835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&lt;</a:t>
            </a:r>
            <a:r>
              <a:rPr lang="en-US" sz="1700" dirty="0" smtClean="0"/>
              <a:t> 5 </a:t>
            </a:r>
            <a:r>
              <a:rPr lang="en-US" sz="1700" dirty="0" err="1" smtClean="0"/>
              <a:t>Cms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665857"/>
            <a:ext cx="112835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&lt; 20 </a:t>
            </a:r>
            <a:r>
              <a:rPr lang="en-US" sz="1700" dirty="0" err="1" smtClean="0"/>
              <a:t>Cms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88630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25908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 smtClean="0"/>
              <a:t>Hydrological modeling is a very important technique for several applications</a:t>
            </a:r>
          </a:p>
          <a:p>
            <a:pPr lvl="1"/>
            <a:r>
              <a:rPr lang="en-US" sz="1800" dirty="0" smtClean="0"/>
              <a:t>Assessment of: Water quality issues, Water availability, and </a:t>
            </a:r>
            <a:r>
              <a:rPr lang="en-US" sz="1800" b="1" dirty="0" smtClean="0"/>
              <a:t>floods</a:t>
            </a:r>
            <a:r>
              <a:rPr lang="en-US" sz="1800" dirty="0" smtClean="0"/>
              <a:t>.</a:t>
            </a:r>
          </a:p>
          <a:p>
            <a:r>
              <a:rPr lang="en-US" sz="2000" dirty="0" smtClean="0"/>
              <a:t>Floods is an growing problem worldwide.</a:t>
            </a:r>
          </a:p>
          <a:p>
            <a:r>
              <a:rPr lang="en-US" sz="2000" dirty="0" smtClean="0"/>
              <a:t>Around </a:t>
            </a:r>
            <a:r>
              <a:rPr lang="en-US" sz="2000" dirty="0"/>
              <a:t>60% of major flood events have occurred in Winter/Spring time</a:t>
            </a:r>
          </a:p>
          <a:p>
            <a:r>
              <a:rPr lang="en-US" sz="2000" dirty="0"/>
              <a:t>Some recent major flood events are:</a:t>
            </a:r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pPr/>
              <a:t>3</a:t>
            </a:fld>
            <a:endParaRPr lang="es-D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69"/>
          <a:stretch/>
        </p:blipFill>
        <p:spPr bwMode="auto">
          <a:xfrm>
            <a:off x="152400" y="3352800"/>
            <a:ext cx="533265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02252" y="5806478"/>
            <a:ext cx="2836948" cy="342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1400" dirty="0" smtClean="0"/>
              <a:t>Reds are in </a:t>
            </a:r>
            <a:r>
              <a:rPr lang="en-US" sz="1400" b="1" dirty="0" smtClean="0">
                <a:solidFill>
                  <a:srgbClr val="FF0000"/>
                </a:solidFill>
              </a:rPr>
              <a:t>Winter/Spring </a:t>
            </a:r>
            <a:r>
              <a:rPr lang="en-US" sz="1400" dirty="0" smtClean="0"/>
              <a:t> time</a:t>
            </a:r>
            <a:endParaRPr lang="en-US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52" y="3352800"/>
            <a:ext cx="268454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7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4</a:t>
            </a:fld>
            <a:endParaRPr lang="es-D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059" y="2133601"/>
            <a:ext cx="3626341" cy="298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72876" y="5056847"/>
            <a:ext cx="3251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http://www.erh.noaa.gov/nerfc/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1" y="2133600"/>
            <a:ext cx="4138181" cy="298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52600" y="5486400"/>
            <a:ext cx="7239000" cy="1219200"/>
          </a:xfrm>
          <a:ln>
            <a:noFill/>
          </a:ln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dirty="0" smtClean="0"/>
              <a:t>This system has two problems:</a:t>
            </a:r>
          </a:p>
          <a:p>
            <a:pPr lvl="1"/>
            <a:r>
              <a:rPr lang="en-US" b="1" dirty="0" smtClean="0"/>
              <a:t>“Lump sump model”</a:t>
            </a:r>
            <a:r>
              <a:rPr lang="en-US" dirty="0" smtClean="0"/>
              <a:t> </a:t>
            </a:r>
          </a:p>
          <a:p>
            <a:pPr lvl="1"/>
            <a:r>
              <a:rPr lang="en-US" b="1" dirty="0" smtClean="0"/>
              <a:t>“Temperature driven snowmelt”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990600"/>
            <a:ext cx="8458200" cy="127942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Example: The Northeast River Forecast Center (NERFC)</a:t>
            </a:r>
          </a:p>
          <a:p>
            <a:pPr lvl="1"/>
            <a:r>
              <a:rPr lang="en-US" sz="1800" dirty="0" smtClean="0"/>
              <a:t>5 days observed</a:t>
            </a:r>
          </a:p>
          <a:p>
            <a:pPr lvl="1"/>
            <a:r>
              <a:rPr lang="en-US" sz="1800" dirty="0" smtClean="0"/>
              <a:t>5 days forecasted</a:t>
            </a:r>
          </a:p>
          <a:p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8898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5</a:t>
            </a:fld>
            <a:endParaRPr lang="es-DO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3429000"/>
            <a:ext cx="61383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Components of the energy balance equation for the snowpack</a:t>
            </a:r>
          </a:p>
          <a:p>
            <a:r>
              <a:rPr lang="en-US" sz="1100" dirty="0" smtClean="0"/>
              <a:t>Extracted </a:t>
            </a:r>
            <a:r>
              <a:rPr lang="en-US" sz="1100" dirty="0"/>
              <a:t>from: National Engineering </a:t>
            </a:r>
            <a:r>
              <a:rPr lang="en-US" sz="1100" dirty="0" smtClean="0"/>
              <a:t>Handbook.  Part 630 – Hydrology. Ch. 11.</a:t>
            </a:r>
            <a:endParaRPr lang="en-US" sz="1100" dirty="0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990600"/>
            <a:ext cx="5612189" cy="24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00" y="6581001"/>
            <a:ext cx="3249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Source: </a:t>
            </a:r>
            <a:r>
              <a:rPr lang="en-US" sz="1200" dirty="0" smtClean="0"/>
              <a:t>www.meted.ucar.edu</a:t>
            </a:r>
            <a:endParaRPr lang="en-US" sz="1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33800"/>
            <a:ext cx="3623310" cy="2841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37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4102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400" dirty="0" smtClean="0"/>
              <a:t>Improvements have to be made to both </a:t>
            </a:r>
            <a:r>
              <a:rPr lang="en-US" sz="2400" b="1" dirty="0" smtClean="0"/>
              <a:t>forcing </a:t>
            </a:r>
            <a:r>
              <a:rPr lang="en-US" sz="2400" b="1" dirty="0"/>
              <a:t>data and </a:t>
            </a:r>
            <a:r>
              <a:rPr lang="en-US" sz="2400" b="1" dirty="0" smtClean="0"/>
              <a:t>model</a:t>
            </a:r>
            <a:r>
              <a:rPr lang="en-US" sz="2400" b="1" dirty="0"/>
              <a:t>s</a:t>
            </a:r>
            <a:endParaRPr lang="en-US" sz="2400" b="1" dirty="0" smtClean="0"/>
          </a:p>
          <a:p>
            <a:endParaRPr lang="en-US" sz="2400" dirty="0" smtClean="0"/>
          </a:p>
          <a:p>
            <a:r>
              <a:rPr lang="en-US" sz="2400" dirty="0" smtClean="0"/>
              <a:t>This </a:t>
            </a:r>
            <a:r>
              <a:rPr lang="en-US" sz="2400" dirty="0"/>
              <a:t>research will </a:t>
            </a:r>
            <a:r>
              <a:rPr lang="en-US" sz="2400" dirty="0" smtClean="0"/>
              <a:t>focus on improve hydrological simulation by:</a:t>
            </a:r>
          </a:p>
          <a:p>
            <a:pPr lvl="1"/>
            <a:r>
              <a:rPr lang="en-US" sz="2200" dirty="0" smtClean="0"/>
              <a:t>Using Distributed hydrological models</a:t>
            </a:r>
          </a:p>
          <a:p>
            <a:pPr lvl="1"/>
            <a:r>
              <a:rPr lang="en-US" sz="2200" b="1" dirty="0" smtClean="0"/>
              <a:t>Using spatially distributed weather forcing</a:t>
            </a:r>
            <a:r>
              <a:rPr lang="en-US" sz="2200" dirty="0" smtClean="0"/>
              <a:t> </a:t>
            </a:r>
            <a:r>
              <a:rPr lang="en-US" sz="2200" b="1" dirty="0" smtClean="0"/>
              <a:t>data</a:t>
            </a:r>
            <a:r>
              <a:rPr lang="en-US" sz="2200" dirty="0" smtClean="0"/>
              <a:t> </a:t>
            </a:r>
          </a:p>
          <a:p>
            <a:pPr lvl="1"/>
            <a:r>
              <a:rPr lang="en-US" sz="2200" b="1" dirty="0" smtClean="0"/>
              <a:t>Strengthening </a:t>
            </a:r>
            <a:r>
              <a:rPr lang="en-US" sz="2200" b="1" dirty="0"/>
              <a:t>the snowpack simulation </a:t>
            </a:r>
            <a:endParaRPr lang="en-US" sz="2200" b="1" dirty="0" smtClean="0"/>
          </a:p>
          <a:p>
            <a:endParaRPr lang="en-US" sz="2400" dirty="0" smtClean="0"/>
          </a:p>
          <a:p>
            <a:r>
              <a:rPr lang="en-US" sz="2400" dirty="0" smtClean="0"/>
              <a:t>Resulting in:</a:t>
            </a:r>
          </a:p>
          <a:p>
            <a:pPr lvl="1"/>
            <a:r>
              <a:rPr lang="en-US" sz="2200" b="1" dirty="0" smtClean="0"/>
              <a:t>Streamflow </a:t>
            </a:r>
            <a:r>
              <a:rPr lang="en-US" sz="2200" b="1" dirty="0"/>
              <a:t>simulation</a:t>
            </a:r>
            <a:r>
              <a:rPr lang="en-US" sz="2200" dirty="0"/>
              <a:t> </a:t>
            </a:r>
            <a:r>
              <a:rPr lang="en-US" sz="2200" b="1" dirty="0" smtClean="0"/>
              <a:t>with </a:t>
            </a:r>
            <a:r>
              <a:rPr lang="en-US" sz="2200" b="1" dirty="0"/>
              <a:t>less </a:t>
            </a:r>
            <a:r>
              <a:rPr lang="en-US" sz="2200" b="1" dirty="0" smtClean="0"/>
              <a:t>uncertainty</a:t>
            </a:r>
          </a:p>
          <a:p>
            <a:pPr lvl="1"/>
            <a:r>
              <a:rPr lang="en-US" sz="2200" b="1" dirty="0" smtClean="0"/>
              <a:t>More accurate streamflow forecast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6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08443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SWAT Model Description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8610600" cy="1524000"/>
          </a:xfrm>
        </p:spPr>
        <p:txBody>
          <a:bodyPr>
            <a:normAutofit/>
          </a:bodyPr>
          <a:lstStyle/>
          <a:p>
            <a:r>
              <a:rPr lang="en-US" b="1" dirty="0" smtClean="0"/>
              <a:t>SWAT MODEL:</a:t>
            </a:r>
          </a:p>
          <a:p>
            <a:pPr lvl="1"/>
            <a:r>
              <a:rPr lang="en-US" b="1" dirty="0" smtClean="0"/>
              <a:t>The </a:t>
            </a:r>
            <a:r>
              <a:rPr lang="en-US" b="1" dirty="0"/>
              <a:t>Soil and Water Assessment Tool (SWAT) </a:t>
            </a:r>
            <a:r>
              <a:rPr lang="en-US" dirty="0"/>
              <a:t>is a hydrological model capable of predicting </a:t>
            </a:r>
            <a:r>
              <a:rPr lang="en-US" b="1" dirty="0"/>
              <a:t>runoff quantity and quality </a:t>
            </a:r>
            <a:r>
              <a:rPr lang="en-US" dirty="0"/>
              <a:t>of a watershed given its main physical and hydrological properties.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7</a:t>
            </a:fld>
            <a:endParaRPr lang="es-DO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339" y="5486400"/>
            <a:ext cx="8280861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228600" algn="l" defTabSz="91440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itchFamily="34" charset="0"/>
              <a:buNone/>
            </a:pPr>
            <a:r>
              <a:rPr lang="en-US" dirty="0" smtClean="0"/>
              <a:t>This project attempts to </a:t>
            </a:r>
            <a:r>
              <a:rPr lang="en-US" b="1" dirty="0" smtClean="0"/>
              <a:t>improve the river discharge simulation</a:t>
            </a:r>
            <a:r>
              <a:rPr lang="en-US" dirty="0" smtClean="0"/>
              <a:t> by: </a:t>
            </a:r>
          </a:p>
          <a:p>
            <a:pPr marL="114300" indent="0">
              <a:buFont typeface="Arial" pitchFamily="34" charset="0"/>
              <a:buNone/>
            </a:pPr>
            <a:r>
              <a:rPr lang="en-US" b="1" dirty="0" smtClean="0"/>
              <a:t>1-</a:t>
            </a:r>
            <a:r>
              <a:rPr lang="en-US" dirty="0" smtClean="0"/>
              <a:t> Considering </a:t>
            </a:r>
            <a:r>
              <a:rPr lang="en-US" b="1" dirty="0" smtClean="0"/>
              <a:t>spatial variation of Soil properties, Land Use and </a:t>
            </a:r>
            <a:r>
              <a:rPr lang="en-US" b="1" dirty="0"/>
              <a:t>M</a:t>
            </a:r>
            <a:r>
              <a:rPr lang="en-US" b="1" dirty="0" smtClean="0"/>
              <a:t>orphology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3" descr="H:\02 - DATASETS\02020001\SWAT OUT\CAPTURE IMAGES\Land Use-Cov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11584" r="3254" b="22427"/>
          <a:stretch/>
        </p:blipFill>
        <p:spPr bwMode="auto">
          <a:xfrm>
            <a:off x="152400" y="2520981"/>
            <a:ext cx="2862956" cy="261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02 - DATASETS\02020001\SWAT OUT\CAPTURE IMAGES\Soils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1385" r="2492" b="22072"/>
          <a:stretch/>
        </p:blipFill>
        <p:spPr bwMode="auto">
          <a:xfrm>
            <a:off x="3015356" y="2520981"/>
            <a:ext cx="2896831" cy="264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:\02 - DATASETS\02020001\SWAT OUT\CAPTURE IMAGES\DEM PN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t="7328" r="5659" b="34924"/>
          <a:stretch/>
        </p:blipFill>
        <p:spPr bwMode="auto">
          <a:xfrm>
            <a:off x="5929324" y="2520981"/>
            <a:ext cx="3077646" cy="261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40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SWAT Model Description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8</a:t>
            </a:fld>
            <a:endParaRPr lang="es-DO" dirty="0"/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4609058"/>
            <a:ext cx="2105096" cy="175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738734"/>
            <a:ext cx="2098785" cy="175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909935"/>
            <a:ext cx="2105096" cy="175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838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95300" y="2667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7200" y="4572000"/>
            <a:ext cx="75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Slope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556335" y="969971"/>
            <a:ext cx="4901865" cy="3373430"/>
            <a:chOff x="3683671" y="2175028"/>
            <a:chExt cx="5460329" cy="3692371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671" y="2175028"/>
              <a:ext cx="5460329" cy="3692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495800" y="2209800"/>
              <a:ext cx="3799386" cy="404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Hydrological Response Units Map</a:t>
              </a:r>
              <a:endParaRPr lang="en-US" dirty="0"/>
            </a:p>
          </p:txBody>
        </p:sp>
      </p:grpSp>
      <p:cxnSp>
        <p:nvCxnSpPr>
          <p:cNvPr id="11" name="Straight Arrow Connector 10"/>
          <p:cNvCxnSpPr>
            <a:stCxn id="22" idx="3"/>
            <a:endCxn id="7" idx="1"/>
          </p:cNvCxnSpPr>
          <p:nvPr/>
        </p:nvCxnSpPr>
        <p:spPr>
          <a:xfrm>
            <a:off x="2181297" y="1788468"/>
            <a:ext cx="1375038" cy="86821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0" idx="3"/>
            <a:endCxn id="7" idx="1"/>
          </p:cNvCxnSpPr>
          <p:nvPr/>
        </p:nvCxnSpPr>
        <p:spPr>
          <a:xfrm flipV="1">
            <a:off x="2181297" y="2656686"/>
            <a:ext cx="1375038" cy="283090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1" idx="3"/>
            <a:endCxn id="7" idx="1"/>
          </p:cNvCxnSpPr>
          <p:nvPr/>
        </p:nvCxnSpPr>
        <p:spPr>
          <a:xfrm flipV="1">
            <a:off x="2174986" y="2656686"/>
            <a:ext cx="1381349" cy="96058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51" idx="3"/>
          </p:cNvCxnSpPr>
          <p:nvPr/>
        </p:nvCxnSpPr>
        <p:spPr>
          <a:xfrm>
            <a:off x="4724400" y="4038600"/>
            <a:ext cx="1168555" cy="7813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51" idx="1"/>
          </p:cNvCxnSpPr>
          <p:nvPr/>
        </p:nvCxnSpPr>
        <p:spPr>
          <a:xfrm flipH="1">
            <a:off x="3715562" y="4038600"/>
            <a:ext cx="627838" cy="7900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562" y="4828670"/>
            <a:ext cx="2177393" cy="154507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4343400" y="3886200"/>
            <a:ext cx="381000" cy="3048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01" y="4992217"/>
            <a:ext cx="2972224" cy="127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6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4929-C372-44E2-A4CF-F0D3E4D4F009}" type="slidenum">
              <a:rPr lang="es-DO" smtClean="0"/>
              <a:t>9</a:t>
            </a:fld>
            <a:endParaRPr lang="es-DO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5715000"/>
            <a:ext cx="8280861" cy="762000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n-US" dirty="0" smtClean="0"/>
              <a:t>This </a:t>
            </a:r>
            <a:r>
              <a:rPr lang="en-US" dirty="0"/>
              <a:t>project attempts to </a:t>
            </a:r>
            <a:r>
              <a:rPr lang="en-US" b="1" dirty="0"/>
              <a:t>improve the river discharge simulation</a:t>
            </a:r>
            <a:r>
              <a:rPr lang="en-US" dirty="0" smtClean="0"/>
              <a:t> by:</a:t>
            </a:r>
          </a:p>
          <a:p>
            <a:pPr marL="114300" indent="0">
              <a:buNone/>
            </a:pPr>
            <a:r>
              <a:rPr lang="en-US" b="1" dirty="0"/>
              <a:t>2 - </a:t>
            </a:r>
            <a:r>
              <a:rPr lang="en-US" dirty="0" smtClean="0"/>
              <a:t>Considering merged </a:t>
            </a:r>
            <a:r>
              <a:rPr lang="en-US" b="1" dirty="0"/>
              <a:t>i</a:t>
            </a:r>
            <a:r>
              <a:rPr lang="en-US" b="1" dirty="0" smtClean="0"/>
              <a:t>n-situ and remote sensed weather data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19324" y="990600"/>
            <a:ext cx="3962401" cy="381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b="1" dirty="0" smtClean="0"/>
              <a:t>From NCDC, NLDAS and NOHRSC</a:t>
            </a:r>
            <a:endParaRPr lang="en-US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730708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6096000" y="1743029"/>
            <a:ext cx="2667000" cy="13145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1600" b="1" dirty="0" smtClean="0"/>
              <a:t>3 Types of datasets:</a:t>
            </a:r>
          </a:p>
          <a:p>
            <a:r>
              <a:rPr lang="en-US" sz="1600" dirty="0" smtClean="0"/>
              <a:t>In-Situ Stations</a:t>
            </a:r>
          </a:p>
          <a:p>
            <a:r>
              <a:rPr lang="en-US" sz="1600" dirty="0" smtClean="0"/>
              <a:t>Remote Sensed Data</a:t>
            </a:r>
          </a:p>
          <a:p>
            <a:r>
              <a:rPr lang="en-US" sz="1600" dirty="0" smtClean="0"/>
              <a:t>Assimilation Systems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228" y="3276600"/>
            <a:ext cx="2805772" cy="23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92" y="3276599"/>
            <a:ext cx="2805771" cy="23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96" y="3276598"/>
            <a:ext cx="2817463" cy="23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11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4664</TotalTime>
  <Words>1176</Words>
  <Application>Microsoft Office PowerPoint</Application>
  <PresentationFormat>On-screen Show (4:3)</PresentationFormat>
  <Paragraphs>170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Cambria</vt:lpstr>
      <vt:lpstr>Adjacency</vt:lpstr>
      <vt:lpstr>Assimilating merged remote sensing and ground based snowpack information for runoff simulation  using hydrological models</vt:lpstr>
      <vt:lpstr>Outline</vt:lpstr>
      <vt:lpstr>Introduction</vt:lpstr>
      <vt:lpstr>Introduction</vt:lpstr>
      <vt:lpstr>Introduction</vt:lpstr>
      <vt:lpstr>Introduction</vt:lpstr>
      <vt:lpstr>SWAT Model Description</vt:lpstr>
      <vt:lpstr>SWAT Model Description</vt:lpstr>
      <vt:lpstr>Datasets</vt:lpstr>
      <vt:lpstr>Study area</vt:lpstr>
      <vt:lpstr>1st Experiment: simulations</vt:lpstr>
      <vt:lpstr>1st Experiment: Results</vt:lpstr>
      <vt:lpstr>1st Experiment: Results</vt:lpstr>
      <vt:lpstr>SNTHERM Model Description</vt:lpstr>
      <vt:lpstr>2nd Experiment: Datasets and study area</vt:lpstr>
      <vt:lpstr>2nd Experiment: Snow simulation</vt:lpstr>
      <vt:lpstr>2nd Experiment: Watershed comparison</vt:lpstr>
      <vt:lpstr>2nd Experiment: Regional comparison</vt:lpstr>
      <vt:lpstr>Models Comparison: SWAT vs SNTHERM</vt:lpstr>
      <vt:lpstr>Conclusions</vt:lpstr>
      <vt:lpstr>Current and future work</vt:lpstr>
      <vt:lpstr>Thank you!</vt:lpstr>
      <vt:lpstr>Publications and Conferences</vt:lpstr>
      <vt:lpstr>2nd Experiment: Point simulation</vt:lpstr>
      <vt:lpstr>2nd Experiment: Point simulation</vt:lpstr>
      <vt:lpstr>2nd Experiment: Point simulation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Assimilating Merged Remote Sensing and Ground based Snowpack Information for Runoff Simulation and Forecasting using Hydrological Models</dc:title>
  <dc:creator>Jose Alberto Infante</dc:creator>
  <cp:lastModifiedBy>Shakila Merchant</cp:lastModifiedBy>
  <cp:revision>320</cp:revision>
  <dcterms:created xsi:type="dcterms:W3CDTF">2013-04-03T12:33:46Z</dcterms:created>
  <dcterms:modified xsi:type="dcterms:W3CDTF">2014-09-08T17:21:11Z</dcterms:modified>
</cp:coreProperties>
</file>