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sldIdLst>
    <p:sldId id="256" r:id="rId2"/>
    <p:sldId id="517" r:id="rId3"/>
    <p:sldId id="510" r:id="rId4"/>
    <p:sldId id="511" r:id="rId5"/>
    <p:sldId id="505" r:id="rId6"/>
    <p:sldId id="516" r:id="rId7"/>
    <p:sldId id="513" r:id="rId8"/>
    <p:sldId id="476" r:id="rId9"/>
    <p:sldId id="526" r:id="rId10"/>
    <p:sldId id="485" r:id="rId11"/>
    <p:sldId id="490" r:id="rId12"/>
    <p:sldId id="487" r:id="rId13"/>
    <p:sldId id="491" r:id="rId14"/>
    <p:sldId id="492" r:id="rId15"/>
    <p:sldId id="495" r:id="rId16"/>
    <p:sldId id="496" r:id="rId17"/>
    <p:sldId id="518" r:id="rId18"/>
    <p:sldId id="498" r:id="rId19"/>
    <p:sldId id="519" r:id="rId20"/>
    <p:sldId id="420" r:id="rId21"/>
    <p:sldId id="520" r:id="rId22"/>
    <p:sldId id="521" r:id="rId23"/>
    <p:sldId id="502" r:id="rId24"/>
    <p:sldId id="522" r:id="rId25"/>
    <p:sldId id="523" r:id="rId26"/>
    <p:sldId id="524" r:id="rId27"/>
    <p:sldId id="52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3B"/>
    <a:srgbClr val="17FF0B"/>
    <a:srgbClr val="FFF80A"/>
    <a:srgbClr val="229E25"/>
    <a:srgbClr val="16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0" autoAdjust="0"/>
    <p:restoredTop sz="94069" autoAdjust="0"/>
  </p:normalViewPr>
  <p:slideViewPr>
    <p:cSldViewPr>
      <p:cViewPr varScale="1">
        <p:scale>
          <a:sx n="102" d="100"/>
          <a:sy n="102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2EE8B1-B58A-9844-9025-A9DBA88B5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0"/>
              </a:rPr>
              <a:t>NOAA EPP CREST Logos</a:t>
            </a:r>
          </a:p>
        </p:txBody>
      </p:sp>
    </p:spTree>
    <p:extLst>
      <p:ext uri="{BB962C8B-B14F-4D97-AF65-F5344CB8AC3E}">
        <p14:creationId xmlns:p14="http://schemas.microsoft.com/office/powerpoint/2010/main" val="25160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287B0-A93C-1F4A-8097-0F2EAD959794}" type="slidenum">
              <a:rPr lang="en-US"/>
              <a:pPr/>
              <a:t>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Clic para editar título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 sz="2800"/>
            </a:lvl1pPr>
          </a:lstStyle>
          <a:p>
            <a:pPr lvl="0"/>
            <a:r>
              <a:rPr lang="de-DE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F06D-9AD0-5D46-BCEC-D7BDADA471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5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1549-BAAF-F640-AA1D-3EA424AB06D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293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4911-B4D8-8D44-8E47-FAED9D0AB42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09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E9DF-074D-AB4C-B937-649FB402A55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646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DF985-CD2B-684D-8CE4-88B3A7C0BE6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2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72D9-5CFF-7E4D-A675-B0FB3299A12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47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F9BF-65BA-0947-A74B-4AC8B932A2D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85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079E-C88F-354F-8D1F-9417A636BAC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415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97D42-F166-4B42-B56C-690A1FF73B2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27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DA87-99A0-FA4F-B028-690619BCBC2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952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DB50-F48C-D747-9D74-AB177C70041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24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chemeClr val="bg2">
                      <a:alpha val="99962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5DC78555-549D-7D42-9674-77C4A84A2F9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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9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i="0" dirty="0">
                <a:latin typeface="Georgia" charset="0"/>
                <a:ea typeface="Osaka" charset="0"/>
              </a:rPr>
              <a:t/>
            </a:r>
            <a:br>
              <a:rPr lang="en-US" i="0" dirty="0">
                <a:latin typeface="Georgia" charset="0"/>
                <a:ea typeface="Osaka" charset="0"/>
              </a:rPr>
            </a:br>
            <a:r>
              <a:rPr lang="en-US" i="0" dirty="0">
                <a:latin typeface="Georgia" charset="0"/>
                <a:ea typeface="Osaka" charset="0"/>
              </a:rPr>
              <a:t/>
            </a:r>
            <a:br>
              <a:rPr lang="en-US" i="0" dirty="0">
                <a:latin typeface="Georgia" charset="0"/>
                <a:ea typeface="Osaka" charset="0"/>
              </a:rPr>
            </a:br>
            <a:r>
              <a:rPr lang="en-US" sz="3600" i="0" dirty="0" smtClean="0">
                <a:solidFill>
                  <a:srgbClr val="FFF53B"/>
                </a:solidFill>
                <a:latin typeface="Times New Roman"/>
                <a:ea typeface="Osaka" charset="0"/>
                <a:cs typeface="Times New Roman"/>
              </a:rPr>
              <a:t>On the Validation of Airborne Data and Atmospheric Modeling on Summer Temperature Gradients in Southern California</a:t>
            </a:r>
            <a:r>
              <a:rPr lang="en-US" i="0" dirty="0">
                <a:solidFill>
                  <a:schemeClr val="tx1"/>
                </a:solidFill>
                <a:latin typeface="Arial" charset="0"/>
                <a:ea typeface="Osaka" charset="0"/>
              </a:rPr>
              <a:t/>
            </a:r>
            <a:br>
              <a:rPr lang="en-US" i="0" dirty="0">
                <a:solidFill>
                  <a:schemeClr val="tx1"/>
                </a:solidFill>
                <a:latin typeface="Arial" charset="0"/>
                <a:ea typeface="Osaka" charset="0"/>
              </a:rPr>
            </a:br>
            <a:endParaRPr lang="en-US" i="0" dirty="0">
              <a:solidFill>
                <a:schemeClr val="tx1"/>
              </a:solidFill>
              <a:latin typeface="Arial" charset="0"/>
              <a:ea typeface="Osaka" charset="0"/>
            </a:endParaRPr>
          </a:p>
        </p:txBody>
      </p:sp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04800" y="3674745"/>
            <a:ext cx="85344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dirty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Pedro </a:t>
            </a:r>
            <a:r>
              <a:rPr lang="en-US" sz="2000" b="1" dirty="0" smtClean="0">
                <a:latin typeface="Times New Roman"/>
                <a:cs typeface="Times New Roman"/>
              </a:rPr>
              <a:t>Sequera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Kyle McDonald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Daniel </a:t>
            </a:r>
            <a:r>
              <a:rPr lang="en-US" sz="2000" dirty="0" err="1" smtClean="0">
                <a:latin typeface="Times New Roman"/>
                <a:cs typeface="Times New Roman"/>
              </a:rPr>
              <a:t>Comarazamy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Jorge Gonzalez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cap="all" dirty="0" smtClean="0">
                <a:latin typeface="Times New Roman"/>
                <a:cs typeface="Times New Roman"/>
              </a:rPr>
              <a:t>The City College of New York </a:t>
            </a:r>
            <a:endParaRPr lang="en-US" sz="2000" cap="all" dirty="0" smtClean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cap="all" dirty="0" smtClean="0">
                <a:latin typeface="Times New Roman"/>
                <a:cs typeface="Times New Roman"/>
              </a:rPr>
              <a:t>NOAA/CREST</a:t>
            </a:r>
            <a:endParaRPr lang="en-US" sz="2000" cap="all" dirty="0" smtClean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cap="all" dirty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Steve </a:t>
            </a:r>
            <a:r>
              <a:rPr lang="en-US" sz="2000" dirty="0" err="1" smtClean="0">
                <a:latin typeface="Times New Roman"/>
                <a:cs typeface="Times New Roman"/>
              </a:rPr>
              <a:t>Ladochy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cap="all" dirty="0" smtClean="0">
                <a:latin typeface="Times New Roman"/>
                <a:cs typeface="Times New Roman"/>
              </a:rPr>
              <a:t>California state university </a:t>
            </a:r>
            <a:r>
              <a:rPr lang="en-US" sz="2000" cap="all" smtClean="0">
                <a:latin typeface="Times New Roman"/>
                <a:cs typeface="Times New Roman"/>
              </a:rPr>
              <a:t>los </a:t>
            </a:r>
            <a:r>
              <a:rPr lang="en-US" sz="2000" cap="all" smtClean="0">
                <a:latin typeface="Times New Roman"/>
                <a:cs typeface="Times New Roman"/>
              </a:rPr>
              <a:t>Angeles/ </a:t>
            </a:r>
            <a:r>
              <a:rPr lang="en-US" sz="2000" cap="all" dirty="0" smtClean="0">
                <a:latin typeface="Times New Roman"/>
                <a:cs typeface="Times New Roman"/>
              </a:rPr>
              <a:t>NOAA/CREST</a:t>
            </a:r>
            <a:endParaRPr lang="en-US" sz="2000" cap="all" dirty="0">
              <a:latin typeface="Times New Roman"/>
              <a:cs typeface="Times New Roman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dirty="0" smtClean="0">
              <a:latin typeface="Times New Roman"/>
              <a:cs typeface="Times New Roman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67" y="0"/>
            <a:ext cx="470363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29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76200"/>
            <a:ext cx="8534400" cy="6276439"/>
            <a:chOff x="152400" y="886361"/>
            <a:chExt cx="8534400" cy="6276439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2983468"/>
              <a:ext cx="1802184" cy="369332"/>
            </a:xfrm>
            <a:prstGeom prst="rect">
              <a:avLst/>
            </a:prstGeom>
            <a:solidFill>
              <a:srgbClr val="229E25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Offset Correction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886361"/>
              <a:ext cx="3200400" cy="1323439"/>
            </a:xfrm>
            <a:prstGeom prst="rect">
              <a:avLst/>
            </a:prstGeom>
            <a:solidFill>
              <a:srgbClr val="229E25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 smtClean="0">
                  <a:latin typeface="Times New Roman"/>
                  <a:cs typeface="Times New Roman"/>
                </a:rPr>
                <a:t>Calculation of Broadband albedo (AVIRIS)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dirty="0" err="1" smtClean="0">
                  <a:latin typeface="Times New Roman"/>
                  <a:cs typeface="Times New Roman"/>
                </a:rPr>
                <a:t>Georeference</a:t>
              </a:r>
              <a:r>
                <a:rPr lang="en-US" sz="1600" dirty="0" smtClean="0">
                  <a:latin typeface="Times New Roman"/>
                  <a:cs typeface="Times New Roman"/>
                </a:rPr>
                <a:t> land surface temperature and emissivity (MASTER)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0900" y="5895538"/>
              <a:ext cx="396240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Resample to 1km and layer stacking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0" y="4267200"/>
              <a:ext cx="1447800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Analysis of </a:t>
              </a:r>
              <a:r>
                <a:rPr lang="en-US" sz="1800" dirty="0" err="1" smtClean="0">
                  <a:latin typeface="Times New Roman"/>
                  <a:cs typeface="Times New Roman"/>
                </a:rPr>
                <a:t>subregions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6200" y="4267200"/>
              <a:ext cx="2590800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Generation of new/updated land classes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2286000"/>
              <a:ext cx="2209800" cy="92333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Update surface characteristics in WRF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3962400"/>
              <a:ext cx="1274583" cy="369332"/>
            </a:xfrm>
            <a:prstGeom prst="rect">
              <a:avLst/>
            </a:prstGeom>
            <a:solidFill>
              <a:srgbClr val="229E25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Mosaicking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6221" y="5040868"/>
              <a:ext cx="992579" cy="369332"/>
            </a:xfrm>
            <a:prstGeom prst="rect">
              <a:avLst/>
            </a:prstGeom>
            <a:solidFill>
              <a:srgbClr val="229E25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Masking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5608" y="6107668"/>
              <a:ext cx="1095172" cy="369332"/>
            </a:xfrm>
            <a:prstGeom prst="rect">
              <a:avLst/>
            </a:prstGeom>
            <a:solidFill>
              <a:srgbClr val="229E25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Times New Roman"/>
                  <a:cs typeface="Times New Roman"/>
                </a:rPr>
                <a:t>Subseting</a:t>
              </a:r>
              <a:endParaRPr lang="en-US" sz="1800" dirty="0">
                <a:latin typeface="Times New Roman"/>
                <a:cs typeface="Times New Roman"/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>
              <a:off x="1066800" y="2362200"/>
              <a:ext cx="484632" cy="5334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1066800" y="3429000"/>
              <a:ext cx="484632" cy="5334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5" name="Down Arrow 24"/>
            <p:cNvSpPr/>
            <p:nvPr/>
          </p:nvSpPr>
          <p:spPr bwMode="auto">
            <a:xfrm>
              <a:off x="1066800" y="4419600"/>
              <a:ext cx="484632" cy="5334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>
              <a:off x="1066800" y="5486400"/>
              <a:ext cx="484632" cy="5334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2971800" y="5334000"/>
              <a:ext cx="685800" cy="18288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5029200" y="3352800"/>
              <a:ext cx="533400" cy="6858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34" name="Down Arrow 33"/>
            <p:cNvSpPr/>
            <p:nvPr/>
          </p:nvSpPr>
          <p:spPr bwMode="auto">
            <a:xfrm>
              <a:off x="6830568" y="5029200"/>
              <a:ext cx="484632" cy="5334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81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>
              <a:off x="5943600" y="5029200"/>
              <a:ext cx="484632" cy="533400"/>
            </a:xfrm>
            <a:prstGeom prst="down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35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432" y="-138381"/>
            <a:ext cx="8915400" cy="1143000"/>
          </a:xfrm>
        </p:spPr>
        <p:txBody>
          <a:bodyPr/>
          <a:lstStyle/>
          <a:p>
            <a:r>
              <a:rPr lang="en-US" sz="3200" i="0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Process Flow</a:t>
            </a:r>
            <a:endParaRPr lang="en-US" sz="3200" i="0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300" y="5791200"/>
            <a:ext cx="42805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 albedo</a:t>
            </a:r>
          </a:p>
          <a:p>
            <a:pPr algn="ctr"/>
            <a:r>
              <a:rPr lang="en-US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Surface Temperature (LST)</a:t>
            </a:r>
            <a:endParaRPr lang="en-US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455003"/>
            <a:ext cx="2362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Land Surface Model</a:t>
            </a:r>
            <a:endParaRPr lang="en-US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80A"/>
                </a:solidFill>
                <a:latin typeface="Georgia"/>
                <a:cs typeface="Georgia"/>
              </a:rPr>
              <a:t>Mosaicking, Masking, Subsetting and Resampling (Albedo)</a:t>
            </a:r>
          </a:p>
          <a:p>
            <a:pPr algn="ctr"/>
            <a:endParaRPr lang="en-US" dirty="0" smtClean="0">
              <a:latin typeface="Georgia"/>
              <a:cs typeface="Georgia"/>
            </a:endParaRPr>
          </a:p>
          <a:p>
            <a:pPr algn="ctr"/>
            <a:endParaRPr lang="en-US" dirty="0">
              <a:solidFill>
                <a:srgbClr val="FFF80A"/>
              </a:solidFill>
              <a:latin typeface="Georgia"/>
              <a:cs typeface="Georgia"/>
            </a:endParaRPr>
          </a:p>
          <a:p>
            <a:pPr algn="ctr"/>
            <a:endParaRPr lang="en-US" dirty="0"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838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07391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 smtClean="0">
                <a:latin typeface="Times New Roman"/>
                <a:cs typeface="Times New Roman"/>
              </a:rPr>
              <a:t>Broadband map after mosaicking, masking and </a:t>
            </a:r>
            <a:r>
              <a:rPr lang="en-US" sz="2000" dirty="0" err="1" smtClean="0">
                <a:latin typeface="Times New Roman"/>
                <a:cs typeface="Times New Roman"/>
              </a:rPr>
              <a:t>subsetting</a:t>
            </a:r>
            <a:r>
              <a:rPr lang="en-US" sz="2000" dirty="0" smtClean="0">
                <a:latin typeface="Times New Roman"/>
                <a:cs typeface="Times New Roman"/>
              </a:rPr>
              <a:t> (resolution 15 m)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C:\Users\Students\Desktop\Sep24_HyspIRI\Figures\albedo_35m_7class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83749" cy="48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80A"/>
                </a:solidFill>
                <a:latin typeface="Georgia"/>
                <a:cs typeface="Georgia"/>
              </a:rPr>
              <a:t>Mosaicking, Masking, Subsetting and Resampling (LST)</a:t>
            </a:r>
          </a:p>
          <a:p>
            <a:pPr algn="ctr"/>
            <a:endParaRPr lang="en-US" dirty="0" smtClean="0">
              <a:latin typeface="Georgia"/>
              <a:cs typeface="Georgia"/>
            </a:endParaRPr>
          </a:p>
          <a:p>
            <a:pPr algn="ctr"/>
            <a:endParaRPr lang="en-US" dirty="0">
              <a:solidFill>
                <a:srgbClr val="FFF80A"/>
              </a:solidFill>
              <a:latin typeface="Georgia"/>
              <a:cs typeface="Georgia"/>
            </a:endParaRPr>
          </a:p>
          <a:p>
            <a:pPr algn="ctr"/>
            <a:endParaRPr lang="en-US" dirty="0"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838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592449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 smtClean="0">
                <a:latin typeface="Times New Roman"/>
                <a:cs typeface="Times New Roman"/>
              </a:rPr>
              <a:t>LST at approximately 1200 LT map (resolution 35 m). Temperature in ˚C</a:t>
            </a:r>
          </a:p>
          <a:p>
            <a:pPr algn="ctr">
              <a:buClr>
                <a:schemeClr val="accent1"/>
              </a:buClr>
            </a:pPr>
            <a:r>
              <a:rPr lang="en-US" sz="20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Temperature differences as high as 30 ˚C between land and sea</a:t>
            </a:r>
            <a:endParaRPr lang="en-US" sz="2000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pic>
        <p:nvPicPr>
          <p:cNvPr id="7170" name="Picture 2" descr="C:\Users\Students\Desktop\Sep24_HyspIRI\EOS Paper\Figures\LST_50m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3" y="994777"/>
            <a:ext cx="7309431" cy="47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i="0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Urban Land Covers</a:t>
            </a:r>
            <a:endParaRPr lang="en-US" i="0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09800" y="35113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Albedo vs LSTs Densities</a:t>
            </a:r>
            <a:endParaRPr lang="en-US" sz="2000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838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42337"/>
            <a:ext cx="357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2000" dirty="0" smtClean="0">
                <a:latin typeface="Times New Roman"/>
                <a:cs typeface="Times New Roman"/>
              </a:rPr>
              <a:t>Urban LCLUs according to MODIS IGBP LCLU scheme (in red) 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C:\Users\Students\Desktop\Sep24_HyspIRI\Classification\urban_overlay_correct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37037"/>
            <a:ext cx="4245193" cy="27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tudents\Desktop\Sep24_HyspIRI\EOS Paper\Figures\Density_albedo_LST_urbanonly_mo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69934"/>
            <a:ext cx="2978065" cy="29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51244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Larger range of albedos and LSTs for all classes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Water reflected in low albedo and LST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Highest density located approximately at albedos 0.14 and LSTs of  40 ˚C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8195" name="Picture 3" descr="C:\Users\Students\Desktop\Sep24_HyspIRI\EOS Paper\Figures\Density_albedo_LST_non_urbanonl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959270" cy="29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0" y="31050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Urban Only classes </a:t>
            </a:r>
            <a:endParaRPr lang="en-US" sz="2000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646447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Non-Urban Only classes </a:t>
            </a:r>
            <a:endParaRPr lang="en-US" sz="2000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F53B"/>
                </a:solidFill>
                <a:latin typeface="Times New Roman"/>
                <a:cs typeface="Times New Roman"/>
              </a:rPr>
              <a:t>Urban LCLU Classification</a:t>
            </a:r>
            <a:endParaRPr lang="en-US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838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810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The new urban classes were determined by use of the </a:t>
            </a: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CLARA</a:t>
            </a:r>
            <a:r>
              <a:rPr lang="en-US" sz="1800" dirty="0" smtClean="0">
                <a:latin typeface="Times New Roman"/>
                <a:cs typeface="Times New Roman"/>
              </a:rPr>
              <a:t> algorithm on </a:t>
            </a: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albedos and emissivities</a:t>
            </a:r>
            <a:r>
              <a:rPr lang="en-US" sz="1800" dirty="0" smtClean="0">
                <a:latin typeface="Times New Roman"/>
                <a:cs typeface="Times New Roman"/>
              </a:rPr>
              <a:t> and the best number of classes was assessed by using the </a:t>
            </a: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average silhouette</a:t>
            </a:r>
            <a:r>
              <a:rPr lang="en-US" sz="1800" dirty="0" smtClean="0">
                <a:latin typeface="Times New Roman"/>
                <a:cs typeface="Times New Roman"/>
              </a:rPr>
              <a:t> criterion.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The </a:t>
            </a: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CLARA</a:t>
            </a:r>
            <a:r>
              <a:rPr lang="en-US" sz="1800" dirty="0" smtClean="0">
                <a:latin typeface="Times New Roman"/>
                <a:cs typeface="Times New Roman"/>
              </a:rPr>
              <a:t> (Clustering for Large Applications) algorithm extents the k-</a:t>
            </a:r>
            <a:r>
              <a:rPr lang="en-US" sz="1800" dirty="0" err="1" smtClean="0">
                <a:latin typeface="Times New Roman"/>
                <a:cs typeface="Times New Roman"/>
              </a:rPr>
              <a:t>medoids</a:t>
            </a:r>
            <a:r>
              <a:rPr lang="en-US" sz="1800" dirty="0" smtClean="0">
                <a:latin typeface="Times New Roman"/>
                <a:cs typeface="Times New Roman"/>
              </a:rPr>
              <a:t> approach for a large number of objects by clustering a sample from the dataset and then assigning all objects in the dataset to these clusters (Kaufman and </a:t>
            </a:r>
            <a:r>
              <a:rPr lang="en-US" sz="1800" dirty="0" err="1" smtClean="0">
                <a:latin typeface="Times New Roman"/>
                <a:cs typeface="Times New Roman"/>
              </a:rPr>
              <a:t>Rousseeuw</a:t>
            </a:r>
            <a:r>
              <a:rPr lang="en-US" sz="1800" dirty="0" smtClean="0">
                <a:latin typeface="Times New Roman"/>
                <a:cs typeface="Times New Roman"/>
              </a:rPr>
              <a:t>, 1990).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Times New Roman"/>
              <a:cs typeface="Times New Roman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The </a:t>
            </a: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silhouette width</a:t>
            </a:r>
            <a:r>
              <a:rPr lang="en-US" sz="1800" dirty="0" smtClean="0">
                <a:latin typeface="Times New Roman"/>
                <a:cs typeface="Times New Roman"/>
              </a:rPr>
              <a:t> is a measure of dissimilarity between one point and all other points of the </a:t>
            </a:r>
            <a:r>
              <a:rPr lang="en-US" sz="1800" dirty="0">
                <a:latin typeface="Times New Roman"/>
                <a:cs typeface="Times New Roman"/>
              </a:rPr>
              <a:t>same cluster. Observations with a large s(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) (almost 1) are very well clustered, a small s(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) (around 0) means that the observation lies between two clusters, and observations with a negative s(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) are probably placed in the wrong </a:t>
            </a:r>
            <a:r>
              <a:rPr lang="en-US" sz="1800" dirty="0" smtClean="0">
                <a:latin typeface="Times New Roman"/>
                <a:cs typeface="Times New Roman"/>
              </a:rPr>
              <a:t>cluster.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19631"/>
              </p:ext>
            </p:extLst>
          </p:nvPr>
        </p:nvGraphicFramePr>
        <p:xfrm>
          <a:off x="533400" y="3855720"/>
          <a:ext cx="3657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28511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Number of Classes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Average Silhouette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0.47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0.49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0.54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0.52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0.51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0.51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8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0.50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00600" y="500711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 smtClean="0">
                <a:latin typeface="Times New Roman"/>
                <a:cs typeface="Times New Roman"/>
              </a:rPr>
              <a:t>The optimum number of </a:t>
            </a:r>
            <a:r>
              <a:rPr lang="en-US" dirty="0" smtClean="0">
                <a:solidFill>
                  <a:srgbClr val="FFF53B"/>
                </a:solidFill>
                <a:latin typeface="Times New Roman"/>
                <a:cs typeface="Times New Roman"/>
              </a:rPr>
              <a:t>classes is 5 </a:t>
            </a:r>
            <a:r>
              <a:rPr lang="en-US" dirty="0" smtClean="0">
                <a:latin typeface="Times New Roman"/>
                <a:cs typeface="Times New Roman"/>
              </a:rPr>
              <a:t>according to the average silhouette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F53B"/>
                </a:solidFill>
                <a:latin typeface="Times New Roman"/>
                <a:cs typeface="Times New Roman"/>
              </a:rPr>
              <a:t>Urban LCLU Classification (New Classes Specifications)</a:t>
            </a:r>
            <a:endParaRPr lang="en-US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838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0" name="Picture 9" descr="C:\Users\Students\Desktop\Sep24_HyspIRI\EOS Paper\Figures\Final Figures\FIG.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399"/>
            <a:ext cx="4267200" cy="384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9" y="533399"/>
            <a:ext cx="3873501" cy="3849469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0540"/>
              </p:ext>
            </p:extLst>
          </p:nvPr>
        </p:nvGraphicFramePr>
        <p:xfrm>
          <a:off x="1663699" y="4680634"/>
          <a:ext cx="6299200" cy="206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550160"/>
                <a:gridCol w="1828800"/>
              </a:tblGrid>
              <a:tr h="4768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name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Number in MODIS IGBP scheme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Albedo range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5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0.57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5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 – 0.16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5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 – 0.20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5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– 0.14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52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 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F53B"/>
                </a:solidFill>
                <a:latin typeface="Times New Roman"/>
                <a:cs typeface="Times New Roman"/>
              </a:rPr>
              <a:t>Land Surface Models Specifications </a:t>
            </a:r>
            <a:endParaRPr lang="en-US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8382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9218" name="Picture 2" descr="C:\Users\Students\Desktop\Sep24_HyspIRI\EOS Paper\Figures\Final Figures\FIG.6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"/>
            <a:ext cx="623758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1828800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 LSM</a:t>
            </a:r>
            <a:endParaRPr lang="en-US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491335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LSM</a:t>
            </a:r>
            <a:endParaRPr lang="en-US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i="0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 Validation</a:t>
            </a:r>
            <a:endParaRPr lang="en-US" i="0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610600" cy="1143000"/>
          </a:xfrm>
        </p:spPr>
        <p:txBody>
          <a:bodyPr/>
          <a:lstStyle/>
          <a:p>
            <a:pPr lvl="1" algn="l" eaLnBrk="1" hangingPunct="1">
              <a:lnSpc>
                <a:spcPct val="150000"/>
              </a:lnSpc>
              <a:defRPr/>
            </a:pP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endParaRPr lang="en-US" sz="2400" b="1" dirty="0" smtClean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827" y="76200"/>
            <a:ext cx="616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Atmospheric Model (WRF) Setup for Validation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1536442"/>
            <a:ext cx="4114801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Three two-way nested domains with a grid spacing of </a:t>
            </a:r>
            <a:r>
              <a:rPr lang="en-GB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16, 4 </a:t>
            </a:r>
            <a:r>
              <a:rPr lang="en-GB" sz="1600" dirty="0">
                <a:solidFill>
                  <a:srgbClr val="FFFF00"/>
                </a:solidFill>
                <a:latin typeface="Times New Roman"/>
                <a:cs typeface="Times New Roman"/>
              </a:rPr>
              <a:t>and 1</a:t>
            </a:r>
            <a:r>
              <a:rPr lang="en-GB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GB" sz="1600" dirty="0">
                <a:latin typeface="Times New Roman"/>
                <a:cs typeface="Times New Roman"/>
              </a:rPr>
              <a:t>km are </a:t>
            </a:r>
            <a:r>
              <a:rPr lang="en-GB" sz="1600" dirty="0" smtClean="0">
                <a:latin typeface="Times New Roman"/>
                <a:cs typeface="Times New Roman"/>
              </a:rPr>
              <a:t>defined on a Lambert Conformal Projection. 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en-GB" sz="160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GB" sz="1600" dirty="0" smtClean="0">
                <a:latin typeface="Times New Roman"/>
                <a:cs typeface="Times New Roman"/>
              </a:rPr>
              <a:t>Initial </a:t>
            </a:r>
            <a:r>
              <a:rPr lang="en-GB" sz="1600" dirty="0">
                <a:latin typeface="Times New Roman"/>
                <a:cs typeface="Times New Roman"/>
              </a:rPr>
              <a:t>and boundary conditions from </a:t>
            </a:r>
            <a:r>
              <a:rPr lang="en-GB" sz="1600" dirty="0" smtClean="0">
                <a:latin typeface="Times New Roman"/>
                <a:cs typeface="Times New Roman"/>
              </a:rPr>
              <a:t>North American Regional Reanalysis (NARR, resolution 32 km)</a:t>
            </a:r>
          </a:p>
          <a:p>
            <a:pPr>
              <a:buClr>
                <a:schemeClr val="accent1"/>
              </a:buClr>
            </a:pPr>
            <a:endParaRPr lang="en-GB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PBL Parameterization: </a:t>
            </a:r>
            <a:r>
              <a:rPr lang="en-US" sz="1600" dirty="0" smtClean="0">
                <a:latin typeface="Times New Roman"/>
                <a:cs typeface="Times New Roman"/>
              </a:rPr>
              <a:t>MYNN 2.5 level TKE.</a:t>
            </a: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Radiation Schemes: RRTM </a:t>
            </a:r>
            <a:r>
              <a:rPr lang="en-US" sz="1600" dirty="0" smtClean="0">
                <a:latin typeface="Times New Roman"/>
                <a:cs typeface="Times New Roman"/>
              </a:rPr>
              <a:t>and </a:t>
            </a:r>
            <a:r>
              <a:rPr lang="en-US" sz="1600" dirty="0" err="1" smtClean="0">
                <a:latin typeface="Times New Roman"/>
                <a:cs typeface="Times New Roman"/>
              </a:rPr>
              <a:t>Dudhia</a:t>
            </a:r>
            <a:r>
              <a:rPr lang="en-US" sz="1600" dirty="0" smtClean="0">
                <a:latin typeface="Times New Roman"/>
                <a:cs typeface="Times New Roman"/>
              </a:rPr>
              <a:t> scheme.</a:t>
            </a:r>
            <a:endParaRPr lang="en-US" sz="1600" dirty="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Unified Noah land-surface model.</a:t>
            </a: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r>
              <a:rPr lang="en-US" sz="1600" dirty="0" err="1" smtClean="0">
                <a:latin typeface="Times New Roman"/>
                <a:cs typeface="Times New Roman"/>
              </a:rPr>
              <a:t>Landuse</a:t>
            </a:r>
            <a:r>
              <a:rPr lang="en-US" sz="1600" dirty="0" smtClean="0">
                <a:latin typeface="Times New Roman"/>
                <a:cs typeface="Times New Roman"/>
              </a:rPr>
              <a:t> categories : (20 ) from MODIS IGBP plus 5 new urban classes.</a:t>
            </a:r>
          </a:p>
          <a:p>
            <a:pPr marL="285750" indent="-285750">
              <a:buClr>
                <a:schemeClr val="accent1"/>
              </a:buClr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715" y="3505200"/>
            <a:ext cx="172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Nested Domains</a:t>
            </a:r>
            <a:endParaRPr lang="en-US" sz="1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3314" name="Picture 2" descr="C:\Users\Students\Desktop\Sep24_HyspIRI\Figures\Domains_Validat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117082" cy="29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udents\Desktop\Sep24_HyspIRI\EOS Paper\Figures\SoCAB 18 METAR Sta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4117082" cy="19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557" y="586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</a:t>
            </a:r>
            <a:r>
              <a:rPr lang="es-ES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blue),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hourly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sea-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s-ES" sz="1800" dirty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7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242888"/>
          </a:xfrm>
        </p:spPr>
        <p:txBody>
          <a:bodyPr/>
          <a:lstStyle/>
          <a:p>
            <a:pPr algn="ctr"/>
            <a:r>
              <a:rPr lang="en-US" sz="24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Motivation: Regional Cooling  in a Warming World</a:t>
            </a:r>
            <a:endParaRPr lang="en-US" sz="2400" i="0" dirty="0">
              <a:solidFill>
                <a:srgbClr val="FFF80A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267200" cy="218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85800"/>
            <a:ext cx="4267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Warming  has been neither steady nor the same in different seasons or in different locations (IPCC 2007).</a:t>
            </a:r>
          </a:p>
          <a:p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Some regions have been cooling in the last decades, especially in coastal mid-latitude and urban areas.</a:t>
            </a:r>
          </a:p>
          <a:p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Among these regions are: the coasts of Peru and Chile, coastal California, Western Australia and  South Africa.</a:t>
            </a:r>
          </a:p>
          <a:p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The coasts of Peru, Chile and California have been cooling in the last four decades.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819400"/>
            <a:ext cx="4321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Annual Temperature Trends 1976-00 (IPCC 2001)</a:t>
            </a:r>
            <a:endParaRPr lang="en-US" sz="1600" dirty="0">
              <a:solidFill>
                <a:srgbClr val="FFF80A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276621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Trends in Global Mean Surface Temperature from NCDC MLOS</a:t>
            </a:r>
            <a:endParaRPr lang="en-US" sz="1600" dirty="0">
              <a:solidFill>
                <a:srgbClr val="FFF80A"/>
              </a:solidFill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88434"/>
            <a:ext cx="4397315" cy="30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WRF Model Validation:  Surface Variables With Different LCLUs September 16-26, 2013</a:t>
            </a:r>
            <a:endParaRPr lang="en-US" sz="2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610600" cy="1143000"/>
          </a:xfrm>
        </p:spPr>
        <p:txBody>
          <a:bodyPr/>
          <a:lstStyle/>
          <a:p>
            <a:pPr lvl="1" algn="l" eaLnBrk="1" hangingPunct="1">
              <a:lnSpc>
                <a:spcPct val="150000"/>
              </a:lnSpc>
              <a:defRPr/>
            </a:pP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endParaRPr lang="en-US" sz="2400" b="1" dirty="0" smtClean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6388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WRF with updated LSM improves estimation for both, Temperature and wind speed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WRF with default LSM consistently underestimates temperature and wind speeds.</a:t>
            </a:r>
          </a:p>
        </p:txBody>
      </p:sp>
      <p:pic>
        <p:nvPicPr>
          <p:cNvPr id="7" name="Picture 6" descr="C:\Users\Students\Desktop\Sep24_HyspIRI\EOS Paper\Figures\T2andWindSpeedCycle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172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781800" y="2451100"/>
            <a:ext cx="231505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WRF_updated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LSM</a:t>
            </a:r>
          </a:p>
          <a:p>
            <a:r>
              <a:rPr lang="en-US" sz="2000" dirty="0" err="1" smtClean="0">
                <a:solidFill>
                  <a:srgbClr val="17F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WRF_default</a:t>
            </a:r>
            <a:r>
              <a:rPr lang="en-US" sz="2000" dirty="0" smtClean="0">
                <a:solidFill>
                  <a:srgbClr val="17FF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LSM</a:t>
            </a:r>
            <a:endParaRPr lang="en-US" sz="2000" dirty="0">
              <a:solidFill>
                <a:srgbClr val="17FF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SoCal Modeled Sea Breeze – Land Breeze Cycle for September 24</a:t>
            </a:r>
            <a:r>
              <a:rPr lang="en-US" sz="22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lang="en-US" sz="2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2013</a:t>
            </a:r>
            <a:endParaRPr lang="en-US" sz="2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610600" cy="1143000"/>
          </a:xfrm>
        </p:spPr>
        <p:txBody>
          <a:bodyPr/>
          <a:lstStyle/>
          <a:p>
            <a:pPr lvl="1" algn="l" eaLnBrk="1" hangingPunct="1">
              <a:lnSpc>
                <a:spcPct val="150000"/>
              </a:lnSpc>
              <a:defRPr/>
            </a:pP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endParaRPr lang="en-US" sz="2400" b="1" dirty="0" smtClean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8" name="Picture 7" descr="C:\Users\Students\Desktop\Sep24_HyspIRI\EOS Paper\Figures\Horizontal_SeaBreeze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6427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9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2800" i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Conclusions and </a:t>
            </a:r>
            <a:r>
              <a:rPr lang="en-US" sz="2800" i="0" smtClean="0">
                <a:solidFill>
                  <a:srgbClr val="FFFF00"/>
                </a:solidFill>
                <a:latin typeface="Times New Roman"/>
                <a:cs typeface="Times New Roman"/>
              </a:rPr>
              <a:t>Future Work</a:t>
            </a:r>
            <a:endParaRPr lang="en-US" sz="2800" i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839200" cy="650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sz="22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The model with the </a:t>
            </a:r>
            <a:r>
              <a:rPr lang="en-US" sz="2000" dirty="0">
                <a:solidFill>
                  <a:srgbClr val="FFF53B"/>
                </a:solidFill>
                <a:latin typeface="Times New Roman"/>
                <a:cs typeface="Times New Roman"/>
              </a:rPr>
              <a:t>new </a:t>
            </a:r>
            <a:r>
              <a:rPr lang="en-US" sz="20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LSM </a:t>
            </a:r>
            <a:r>
              <a:rPr lang="en-US" sz="2000" dirty="0">
                <a:solidFill>
                  <a:srgbClr val="FFF53B"/>
                </a:solidFill>
                <a:latin typeface="Times New Roman"/>
                <a:cs typeface="Times New Roman"/>
              </a:rPr>
              <a:t>improves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in terms of daytime temperature and wind speeds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captures the regional spatial and temporal pattern of the sea breeze daily cycle.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Integration of all hypotheses in a single numerical experiment in order to solve the question of </a:t>
            </a:r>
            <a:r>
              <a:rPr lang="en-US" sz="2000" dirty="0">
                <a:solidFill>
                  <a:srgbClr val="FFF53B"/>
                </a:solidFill>
                <a:latin typeface="Times New Roman"/>
                <a:cs typeface="Times New Roman"/>
              </a:rPr>
              <a:t>the most influential individual and/or combined interaction factors  on coastal-California </a:t>
            </a:r>
            <a:r>
              <a:rPr lang="en-US" sz="2000" dirty="0">
                <a:latin typeface="Times New Roman"/>
                <a:cs typeface="Times New Roman"/>
              </a:rPr>
              <a:t>temperature trends.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Developing a methodology for other coastal-cooling regions in a global warming setting including updated surface characteristics by use of remote sensing, ground station observational analysis and atmospheric modeling for past, present and future trends.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(Peru, Chile, Western South Africa, Abu Dhabi).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7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6200"/>
            <a:ext cx="777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Ensemble for Simulations (Stein and Alpert Method)</a:t>
            </a:r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838200"/>
            <a:ext cx="4681543" cy="4038601"/>
            <a:chOff x="2362200" y="762000"/>
            <a:chExt cx="4645121" cy="38428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0" y="762000"/>
              <a:ext cx="4466463" cy="289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400800" y="838200"/>
              <a:ext cx="304800" cy="2590800"/>
            </a:xfrm>
            <a:prstGeom prst="rect">
              <a:avLst/>
            </a:prstGeom>
            <a:noFill/>
            <a:ln w="38100" cap="flat" cmpd="sng" algn="ctr">
              <a:solidFill>
                <a:srgbClr val="111F4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704244" y="838200"/>
              <a:ext cx="228600" cy="2590800"/>
            </a:xfrm>
            <a:prstGeom prst="rect">
              <a:avLst/>
            </a:prstGeom>
            <a:noFill/>
            <a:ln w="38100" cap="flat" cmpd="sng" algn="ctr">
              <a:solidFill>
                <a:srgbClr val="111F4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79598" y="3814113"/>
              <a:ext cx="891017" cy="790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Past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PDO (+)</a:t>
              </a:r>
            </a:p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1980-4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4934" y="3807258"/>
              <a:ext cx="862387" cy="790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Present</a:t>
              </a:r>
              <a:endParaRPr lang="en-US" sz="1600" dirty="0">
                <a:latin typeface="Times New Roman"/>
                <a:cs typeface="Times New Roman"/>
              </a:endParaRPr>
            </a:p>
            <a:p>
              <a:pPr algn="ctr"/>
              <a:r>
                <a:rPr lang="en-US" sz="1600" dirty="0" smtClean="0">
                  <a:solidFill>
                    <a:srgbClr val="3366FF"/>
                  </a:solidFill>
                  <a:latin typeface="Times New Roman"/>
                  <a:cs typeface="Times New Roman"/>
                </a:rPr>
                <a:t>PDO (-)</a:t>
              </a:r>
            </a:p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2009-13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5802748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Runs will be performed from Jun. to Sep. for each selected year</a:t>
            </a:r>
            <a:endParaRPr lang="en-US" sz="16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08701"/>
              </p:ext>
            </p:extLst>
          </p:nvPr>
        </p:nvGraphicFramePr>
        <p:xfrm>
          <a:off x="4876800" y="1295400"/>
          <a:ext cx="40767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36"/>
                <a:gridCol w="1040860"/>
                <a:gridCol w="18215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LCLU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Conditions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="1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i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="1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i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="1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i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="1" i="1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b="1" i="1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419600" y="5486400"/>
            <a:ext cx="76962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pPr lvl="1" algn="l" eaLnBrk="1" hangingPunct="1">
              <a:defRPr/>
            </a:pP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endParaRPr lang="en-US" sz="2400" i="0" dirty="0" smtClean="0">
              <a:solidFill>
                <a:srgbClr val="FFFF00"/>
              </a:solidFill>
              <a:latin typeface="Georgia" pitchFamily="80" charset="0"/>
            </a:endParaRPr>
          </a:p>
          <a:p>
            <a:pPr lvl="1" algn="l" eaLnBrk="1" hangingPunct="1">
              <a:defRPr/>
            </a:pP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  <a:t/>
            </a:r>
            <a:br>
              <a:rPr lang="en-US" sz="2400" i="0" dirty="0" smtClean="0">
                <a:solidFill>
                  <a:srgbClr val="FFFF00"/>
                </a:solidFill>
                <a:latin typeface="Georgia" pitchFamily="80" charset="0"/>
              </a:rPr>
            </a:br>
            <a:r>
              <a:rPr lang="en-US" sz="1600" i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Where:</a:t>
            </a:r>
            <a:r>
              <a:rPr lang="en-US" sz="1600" i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1600" i="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160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Changes due to</a:t>
            </a:r>
            <a:r>
              <a:rPr lang="en-US" sz="1600" i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LCLU</a:t>
            </a:r>
            <a:r>
              <a:rPr lang="en-US" sz="160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-</a:t>
            </a:r>
            <a:r>
              <a:rPr lang="en-US" sz="200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</a:p>
          <a:p>
            <a:pPr lvl="1" algn="l" eaLnBrk="1" hangingPunct="1">
              <a:defRPr/>
            </a:pPr>
            <a:r>
              <a:rPr lang="en-US" sz="1600" i="0" dirty="0">
                <a:solidFill>
                  <a:schemeClr val="tx1"/>
                </a:solidFill>
                <a:latin typeface="Times New Roman"/>
                <a:cs typeface="Times New Roman"/>
              </a:rPr>
              <a:t>Changes due to</a:t>
            </a:r>
            <a:r>
              <a:rPr lang="en-US" sz="1600" i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600" i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Large scale forcing</a:t>
            </a:r>
            <a:r>
              <a:rPr lang="en-US" sz="160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lang="en-US" sz="2000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</a:p>
          <a:p>
            <a:pPr lvl="1" algn="l" eaLnBrk="1" hangingPunct="1">
              <a:defRPr/>
            </a:pPr>
            <a:r>
              <a:rPr lang="en-US" sz="1600" i="0" dirty="0">
                <a:solidFill>
                  <a:schemeClr val="tx1"/>
                </a:solidFill>
                <a:latin typeface="Times New Roman"/>
                <a:cs typeface="Times New Roman"/>
              </a:rPr>
              <a:t>Changes due to</a:t>
            </a:r>
            <a:r>
              <a:rPr lang="en-US" sz="1600" i="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600" i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Both factors</a:t>
            </a:r>
            <a:r>
              <a:rPr lang="en-US" sz="160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– (f</a:t>
            </a:r>
            <a:r>
              <a:rPr lang="en-US" sz="20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+ f</a:t>
            </a:r>
            <a:r>
              <a:rPr lang="en-US" sz="20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)+</a:t>
            </a:r>
            <a:r>
              <a:rPr lang="en-US" sz="200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000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lang="en-US" sz="1600" i="0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en-US" sz="1600" i="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US" sz="1600" i="0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en-US" sz="1600" i="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US" sz="1600" i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en-US" sz="1600" i="0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US" sz="16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/>
            </a:r>
            <a:br>
              <a:rPr lang="en-US" sz="1600" i="0" dirty="0" smtClean="0">
                <a:solidFill>
                  <a:srgbClr val="FFF80A"/>
                </a:solidFill>
                <a:latin typeface="Times New Roman"/>
                <a:cs typeface="Times New Roman"/>
              </a:rPr>
            </a:br>
            <a:r>
              <a:rPr lang="en-US" sz="2800" i="0" dirty="0" smtClean="0">
                <a:solidFill>
                  <a:srgbClr val="FFF80A"/>
                </a:solidFill>
                <a:latin typeface="Georgia" pitchFamily="28" charset="0"/>
                <a:cs typeface="+mj-cs"/>
              </a:rPr>
              <a:t/>
            </a:r>
            <a:br>
              <a:rPr lang="en-US" sz="2800" i="0" dirty="0" smtClean="0">
                <a:solidFill>
                  <a:srgbClr val="FFF80A"/>
                </a:solidFill>
                <a:latin typeface="Georgia" pitchFamily="28" charset="0"/>
                <a:cs typeface="+mj-cs"/>
              </a:rPr>
            </a:br>
            <a:endParaRPr lang="en-US" sz="2400" b="1" dirty="0" smtClean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28600" y="838200"/>
            <a:ext cx="2286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9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References </a:t>
            </a:r>
            <a:endParaRPr lang="en-US" sz="2000" b="1" dirty="0" smtClean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10600" cy="78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Alfaro, E., A. </a:t>
            </a:r>
            <a:r>
              <a:rPr lang="en-US" sz="1200" dirty="0" err="1">
                <a:latin typeface="Times New Roman"/>
                <a:cs typeface="Times New Roman"/>
              </a:rPr>
              <a:t>Gershunov</a:t>
            </a:r>
            <a:r>
              <a:rPr lang="en-US" sz="1200" dirty="0">
                <a:latin typeface="Times New Roman"/>
                <a:cs typeface="Times New Roman"/>
              </a:rPr>
              <a:t>, D. </a:t>
            </a:r>
            <a:r>
              <a:rPr lang="en-US" sz="1200" dirty="0" err="1">
                <a:latin typeface="Times New Roman"/>
                <a:cs typeface="Times New Roman"/>
              </a:rPr>
              <a:t>Cayan</a:t>
            </a:r>
            <a:r>
              <a:rPr lang="en-US" sz="1200" dirty="0">
                <a:latin typeface="Times New Roman"/>
                <a:cs typeface="Times New Roman"/>
              </a:rPr>
              <a:t>, A. </a:t>
            </a:r>
            <a:r>
              <a:rPr lang="en-US" sz="1200" dirty="0" err="1">
                <a:latin typeface="Times New Roman"/>
                <a:cs typeface="Times New Roman"/>
              </a:rPr>
              <a:t>Steinemann</a:t>
            </a:r>
            <a:r>
              <a:rPr lang="en-US" sz="1200" dirty="0">
                <a:latin typeface="Times New Roman"/>
                <a:cs typeface="Times New Roman"/>
              </a:rPr>
              <a:t>, D. Pierce, and T. Barnett, 2004: A Method for Prediction of California Summer Air Surface Temperature. </a:t>
            </a:r>
            <a:r>
              <a:rPr lang="en-US" sz="1200" i="1" dirty="0">
                <a:latin typeface="Times New Roman"/>
                <a:cs typeface="Times New Roman"/>
              </a:rPr>
              <a:t>Eos Trans. AGU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85, </a:t>
            </a:r>
            <a:r>
              <a:rPr lang="en-US" sz="1200" dirty="0">
                <a:latin typeface="Times New Roman"/>
                <a:cs typeface="Times New Roman"/>
              </a:rPr>
              <a:t>553-564.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Bakun</a:t>
            </a:r>
            <a:r>
              <a:rPr lang="en-US" sz="1200" dirty="0">
                <a:latin typeface="Times New Roman"/>
                <a:cs typeface="Times New Roman"/>
              </a:rPr>
              <a:t>, A., 1990: Global climate change and intensification of coastal ocean upwelling. </a:t>
            </a:r>
            <a:r>
              <a:rPr lang="en-US" sz="1200" i="1" dirty="0">
                <a:latin typeface="Times New Roman"/>
                <a:cs typeface="Times New Roman"/>
              </a:rPr>
              <a:t>Science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247, </a:t>
            </a:r>
            <a:r>
              <a:rPr lang="en-US" sz="1200" dirty="0">
                <a:latin typeface="Times New Roman"/>
                <a:cs typeface="Times New Roman"/>
              </a:rPr>
              <a:t>198–201.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Blumenthal, D. L., T. B. Smith, D. E. </a:t>
            </a:r>
            <a:r>
              <a:rPr lang="en-US" sz="1200" dirty="0" err="1">
                <a:latin typeface="Times New Roman"/>
                <a:cs typeface="Times New Roman"/>
              </a:rPr>
              <a:t>Lehrman</a:t>
            </a:r>
            <a:r>
              <a:rPr lang="en-US" sz="1200" dirty="0">
                <a:latin typeface="Times New Roman"/>
                <a:cs typeface="Times New Roman"/>
              </a:rPr>
              <a:t>, R. A. Rasmussen, G. Z. Whitten, and R. A. </a:t>
            </a:r>
            <a:r>
              <a:rPr lang="en-US" sz="1200" dirty="0" err="1">
                <a:latin typeface="Times New Roman"/>
                <a:cs typeface="Times New Roman"/>
              </a:rPr>
              <a:t>Bazter</a:t>
            </a:r>
            <a:r>
              <a:rPr lang="en-US" sz="1200" dirty="0">
                <a:latin typeface="Times New Roman"/>
                <a:cs typeface="Times New Roman"/>
              </a:rPr>
              <a:t>, 1985: Southern San Joaquin Valley ozone study. Sonoma Technology Inc. Final Rep., 143 pp.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Bonfils</a:t>
            </a:r>
            <a:r>
              <a:rPr lang="en-US" sz="1200" dirty="0">
                <a:latin typeface="Times New Roman"/>
                <a:cs typeface="Times New Roman"/>
              </a:rPr>
              <a:t>, C., and D. </a:t>
            </a:r>
            <a:r>
              <a:rPr lang="en-US" sz="1200" dirty="0" err="1">
                <a:latin typeface="Times New Roman"/>
                <a:cs typeface="Times New Roman"/>
              </a:rPr>
              <a:t>Lobell</a:t>
            </a:r>
            <a:r>
              <a:rPr lang="en-US" sz="1200" dirty="0">
                <a:latin typeface="Times New Roman"/>
                <a:cs typeface="Times New Roman"/>
              </a:rPr>
              <a:t>, 2007: Empirical evidence for a recent slowdown in irrigation-induced cooling. </a:t>
            </a:r>
            <a:r>
              <a:rPr lang="en-US" sz="1200" i="1" dirty="0">
                <a:latin typeface="Times New Roman"/>
                <a:cs typeface="Times New Roman"/>
              </a:rPr>
              <a:t>Proc. Natl. Acad. Sci.</a:t>
            </a:r>
            <a:r>
              <a:rPr lang="en-US" sz="1200" dirty="0">
                <a:latin typeface="Times New Roman"/>
                <a:cs typeface="Times New Roman"/>
              </a:rPr>
              <a:t>, doi:10..1073/pnas.0700144104.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Bornstein, R. D., A. T. </a:t>
            </a:r>
            <a:r>
              <a:rPr lang="en-US" sz="1200" dirty="0" err="1">
                <a:latin typeface="Times New Roman"/>
                <a:cs typeface="Times New Roman"/>
              </a:rPr>
              <a:t>Ghebreegziabher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err="1">
                <a:latin typeface="Times New Roman"/>
                <a:cs typeface="Times New Roman"/>
              </a:rPr>
              <a:t>Menne</a:t>
            </a:r>
            <a:r>
              <a:rPr lang="en-US" sz="1200" dirty="0">
                <a:latin typeface="Times New Roman"/>
                <a:cs typeface="Times New Roman"/>
              </a:rPr>
              <a:t>, Jr., M.N., Gonzalez, J. and B. </a:t>
            </a:r>
            <a:r>
              <a:rPr lang="en-US" sz="1200" dirty="0" err="1">
                <a:latin typeface="Times New Roman"/>
                <a:cs typeface="Times New Roman"/>
              </a:rPr>
              <a:t>Lebassi</a:t>
            </a:r>
            <a:r>
              <a:rPr lang="en-US" sz="1200" dirty="0">
                <a:latin typeface="Times New Roman"/>
                <a:cs typeface="Times New Roman"/>
              </a:rPr>
              <a:t>, 2013: A case study on the impact of homogenizing monthly temperature series along coastal California. </a:t>
            </a:r>
            <a:r>
              <a:rPr lang="en-US" sz="1200" i="1" dirty="0">
                <a:latin typeface="Times New Roman"/>
                <a:cs typeface="Times New Roman"/>
              </a:rPr>
              <a:t>Proceedings 25</a:t>
            </a:r>
            <a:r>
              <a:rPr lang="en-US" sz="1200" i="1" baseline="30000" dirty="0">
                <a:latin typeface="Times New Roman"/>
                <a:cs typeface="Times New Roman"/>
              </a:rPr>
              <a:t>th</a:t>
            </a:r>
            <a:r>
              <a:rPr lang="en-US" sz="1200" i="1" dirty="0">
                <a:latin typeface="Times New Roman"/>
                <a:cs typeface="Times New Roman"/>
              </a:rPr>
              <a:t> Conference on Climate Variability and Change, </a:t>
            </a:r>
            <a:r>
              <a:rPr lang="en-US" sz="1200" dirty="0">
                <a:latin typeface="Times New Roman"/>
                <a:cs typeface="Times New Roman"/>
              </a:rPr>
              <a:t>Austin, TX, American Meteorological Society</a:t>
            </a:r>
            <a:r>
              <a:rPr lang="en-US" sz="1200" dirty="0" smtClean="0">
                <a:latin typeface="Times New Roman"/>
                <a:cs typeface="Times New Roman"/>
              </a:rPr>
              <a:t>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Cayan</a:t>
            </a:r>
            <a:r>
              <a:rPr lang="en-US" sz="1200" dirty="0">
                <a:latin typeface="Times New Roman"/>
                <a:cs typeface="Times New Roman"/>
              </a:rPr>
              <a:t>, D. R., E. P. Maurer, M. D. </a:t>
            </a:r>
            <a:r>
              <a:rPr lang="en-US" sz="1200" dirty="0" err="1">
                <a:latin typeface="Times New Roman"/>
                <a:cs typeface="Times New Roman"/>
              </a:rPr>
              <a:t>Dettinger</a:t>
            </a:r>
            <a:r>
              <a:rPr lang="en-US" sz="1200" dirty="0">
                <a:latin typeface="Times New Roman"/>
                <a:cs typeface="Times New Roman"/>
              </a:rPr>
              <a:t>, M. Tyree, and K. </a:t>
            </a:r>
            <a:r>
              <a:rPr lang="en-US" sz="1200" dirty="0" err="1">
                <a:latin typeface="Times New Roman"/>
                <a:cs typeface="Times New Roman"/>
              </a:rPr>
              <a:t>Hayhoe</a:t>
            </a:r>
            <a:r>
              <a:rPr lang="en-US" sz="1200" dirty="0">
                <a:latin typeface="Times New Roman"/>
                <a:cs typeface="Times New Roman"/>
              </a:rPr>
              <a:t>, 2008: Climate Change Scenarios for the California Region. </a:t>
            </a:r>
            <a:r>
              <a:rPr lang="en-US" sz="1200" i="1" dirty="0">
                <a:latin typeface="Times New Roman"/>
                <a:cs typeface="Times New Roman"/>
              </a:rPr>
              <a:t>Climatic Change</a:t>
            </a:r>
            <a:r>
              <a:rPr lang="en-US" sz="1200" dirty="0">
                <a:latin typeface="Times New Roman"/>
                <a:cs typeface="Times New Roman"/>
              </a:rPr>
              <a:t>, published online, doi:10.1007/s10584-007-9377-6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Chase, T. N, R. A. </a:t>
            </a:r>
            <a:r>
              <a:rPr lang="en-US" sz="1200" dirty="0" err="1">
                <a:latin typeface="Times New Roman"/>
                <a:cs typeface="Times New Roman"/>
              </a:rPr>
              <a:t>Pielke</a:t>
            </a:r>
            <a:r>
              <a:rPr lang="en-US" sz="1200" dirty="0">
                <a:latin typeface="Times New Roman"/>
                <a:cs typeface="Times New Roman"/>
              </a:rPr>
              <a:t>, Sr., T. G. F </a:t>
            </a:r>
            <a:r>
              <a:rPr lang="en-US" sz="1200" dirty="0" err="1">
                <a:latin typeface="Times New Roman"/>
                <a:cs typeface="Times New Roman"/>
              </a:rPr>
              <a:t>Kittel</a:t>
            </a:r>
            <a:r>
              <a:rPr lang="en-US" sz="1200" dirty="0">
                <a:latin typeface="Times New Roman"/>
                <a:cs typeface="Times New Roman"/>
              </a:rPr>
              <a:t>, R. R. </a:t>
            </a:r>
            <a:r>
              <a:rPr lang="en-US" sz="1200" dirty="0" err="1">
                <a:latin typeface="Times New Roman"/>
                <a:cs typeface="Times New Roman"/>
              </a:rPr>
              <a:t>Nemani</a:t>
            </a:r>
            <a:r>
              <a:rPr lang="en-US" sz="1200" dirty="0">
                <a:latin typeface="Times New Roman"/>
                <a:cs typeface="Times New Roman"/>
              </a:rPr>
              <a:t>, and S. W. Running</a:t>
            </a:r>
            <a:r>
              <a:rPr lang="en-US" sz="1200" i="1" dirty="0">
                <a:latin typeface="Times New Roman"/>
                <a:cs typeface="Times New Roman"/>
              </a:rPr>
              <a:t>, </a:t>
            </a:r>
            <a:r>
              <a:rPr lang="en-US" sz="1200" dirty="0">
                <a:latin typeface="Times New Roman"/>
                <a:cs typeface="Times New Roman"/>
              </a:rPr>
              <a:t>2000: Simulated impacts of historical land cover changes on global climate in northern winter. </a:t>
            </a:r>
            <a:r>
              <a:rPr lang="en-US" sz="1200" i="1" dirty="0" err="1">
                <a:latin typeface="Times New Roman"/>
                <a:cs typeface="Times New Roman"/>
              </a:rPr>
              <a:t>Clim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Dyn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16, </a:t>
            </a:r>
            <a:r>
              <a:rPr lang="en-US" sz="1200" dirty="0">
                <a:latin typeface="Times New Roman"/>
                <a:cs typeface="Times New Roman"/>
              </a:rPr>
              <a:t>93–105.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Carr, R. W., and L. Allen, 2001: 2001 Clean Air Plan San Luis Obispo County. Air Pollution Control District County of San Luis Obispo [Available at http://</a:t>
            </a:r>
            <a:r>
              <a:rPr lang="en-US" sz="1200" dirty="0" err="1">
                <a:latin typeface="Times New Roman"/>
                <a:cs typeface="Times New Roman"/>
              </a:rPr>
              <a:t>www.slocleanair.org</a:t>
            </a:r>
            <a:r>
              <a:rPr lang="en-US" sz="1200" dirty="0">
                <a:latin typeface="Times New Roman"/>
                <a:cs typeface="Times New Roman"/>
              </a:rPr>
              <a:t>/business/</a:t>
            </a:r>
            <a:r>
              <a:rPr lang="en-US" sz="1200" dirty="0" err="1">
                <a:latin typeface="Times New Roman"/>
                <a:cs typeface="Times New Roman"/>
              </a:rPr>
              <a:t>regulations.php</a:t>
            </a:r>
            <a:r>
              <a:rPr lang="en-US" sz="1200" dirty="0">
                <a:latin typeface="Times New Roman"/>
                <a:cs typeface="Times New Roman"/>
              </a:rPr>
              <a:t>]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Chenillat</a:t>
            </a:r>
            <a:r>
              <a:rPr lang="en-US" sz="1200" dirty="0">
                <a:latin typeface="Times New Roman"/>
                <a:cs typeface="Times New Roman"/>
              </a:rPr>
              <a:t>, F., P. </a:t>
            </a:r>
            <a:r>
              <a:rPr lang="en-US" sz="1200" dirty="0" err="1">
                <a:latin typeface="Times New Roman"/>
                <a:cs typeface="Times New Roman"/>
              </a:rPr>
              <a:t>Rivière</a:t>
            </a:r>
            <a:r>
              <a:rPr lang="en-US" sz="1200" dirty="0">
                <a:latin typeface="Times New Roman"/>
                <a:cs typeface="Times New Roman"/>
              </a:rPr>
              <a:t>, X. Capet, E. Di Lorenzo, and B. </a:t>
            </a:r>
            <a:r>
              <a:rPr lang="en-US" sz="1200" dirty="0" err="1">
                <a:latin typeface="Times New Roman"/>
                <a:cs typeface="Times New Roman"/>
              </a:rPr>
              <a:t>Blanke</a:t>
            </a:r>
            <a:r>
              <a:rPr lang="en-US" sz="1200" dirty="0">
                <a:latin typeface="Times New Roman"/>
                <a:cs typeface="Times New Roman"/>
              </a:rPr>
              <a:t>, 2012: North Pacific Gyre Oscillation modulates seasonal timing and ecosystem functioning in the California Current upwelling system</a:t>
            </a:r>
            <a:r>
              <a:rPr lang="en-US" sz="1200" i="1" dirty="0">
                <a:latin typeface="Times New Roman"/>
                <a:cs typeface="Times New Roman"/>
              </a:rPr>
              <a:t>,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39</a:t>
            </a:r>
            <a:r>
              <a:rPr lang="en-US" sz="1200" dirty="0">
                <a:latin typeface="Times New Roman"/>
                <a:cs typeface="Times New Roman"/>
              </a:rPr>
              <a:t>, L01606,doi:10.1029/ 2011GL049966.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Chhak</a:t>
            </a:r>
            <a:r>
              <a:rPr lang="en-US" sz="1200" dirty="0">
                <a:latin typeface="Times New Roman"/>
                <a:cs typeface="Times New Roman"/>
              </a:rPr>
              <a:t>, K., and E. Di Lorenzo, 2007:  Decadal variations in the California Current    upwelling cells,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34</a:t>
            </a:r>
            <a:r>
              <a:rPr lang="en-US" sz="1200" dirty="0">
                <a:latin typeface="Times New Roman"/>
                <a:cs typeface="Times New Roman"/>
              </a:rPr>
              <a:t>, L14604, doi:10.1029/2007GL030203.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Christy, J. R., W. B. Norris, K. Redmond, and K. P. Gallo, 2006: Methodology and results of calculating Central California surface temperature trends: Evidence of human-induced climate change? </a:t>
            </a:r>
            <a:r>
              <a:rPr lang="en-US" sz="1200" i="1" dirty="0">
                <a:latin typeface="Times New Roman"/>
                <a:cs typeface="Times New Roman"/>
              </a:rPr>
              <a:t>J. Climate, </a:t>
            </a:r>
            <a:r>
              <a:rPr lang="en-US" sz="1200" b="1" dirty="0">
                <a:latin typeface="Times New Roman"/>
                <a:cs typeface="Times New Roman"/>
              </a:rPr>
              <a:t>19, </a:t>
            </a:r>
            <a:r>
              <a:rPr lang="en-US" sz="1200" dirty="0">
                <a:latin typeface="Times New Roman"/>
                <a:cs typeface="Times New Roman"/>
              </a:rPr>
              <a:t>548–563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Clark, R., 2010: CA climate change is caused by the Pacific Decadal Oscillation, not by Carbon Dioxide. Science and Public Policy Institute, September 16, 2010.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Cordero, E.C., W. </a:t>
            </a:r>
            <a:r>
              <a:rPr lang="en-US" sz="1200" dirty="0" err="1">
                <a:latin typeface="Times New Roman"/>
                <a:cs typeface="Times New Roman"/>
              </a:rPr>
              <a:t>Kessomkiat</a:t>
            </a:r>
            <a:r>
              <a:rPr lang="en-US" sz="1200" dirty="0">
                <a:latin typeface="Times New Roman"/>
                <a:cs typeface="Times New Roman"/>
              </a:rPr>
              <a:t>, J. </a:t>
            </a:r>
            <a:r>
              <a:rPr lang="en-US" sz="1200" dirty="0" err="1">
                <a:latin typeface="Times New Roman"/>
                <a:cs typeface="Times New Roman"/>
              </a:rPr>
              <a:t>Abatzoglou</a:t>
            </a:r>
            <a:r>
              <a:rPr lang="en-US" sz="1200" dirty="0">
                <a:latin typeface="Times New Roman"/>
                <a:cs typeface="Times New Roman"/>
              </a:rPr>
              <a:t>, and S.A. </a:t>
            </a:r>
            <a:r>
              <a:rPr lang="en-US" sz="1200" dirty="0" err="1">
                <a:latin typeface="Times New Roman"/>
                <a:cs typeface="Times New Roman"/>
              </a:rPr>
              <a:t>Mauget</a:t>
            </a:r>
            <a:r>
              <a:rPr lang="en-US" sz="1200" dirty="0">
                <a:latin typeface="Times New Roman"/>
                <a:cs typeface="Times New Roman"/>
              </a:rPr>
              <a:t>, 2011: The identification of distinct patterns in California temperature trends, </a:t>
            </a:r>
            <a:r>
              <a:rPr lang="en-US" sz="1200" i="1" dirty="0">
                <a:latin typeface="Times New Roman"/>
                <a:cs typeface="Times New Roman"/>
              </a:rPr>
              <a:t>Climate Change</a:t>
            </a:r>
            <a:r>
              <a:rPr lang="en-US" sz="1200" dirty="0">
                <a:latin typeface="Times New Roman"/>
                <a:cs typeface="Times New Roman"/>
              </a:rPr>
              <a:t>, 108, pp. 357-382</a:t>
            </a:r>
            <a:r>
              <a:rPr lang="en-US" sz="1200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Di Lorenzo, </a:t>
            </a:r>
            <a:r>
              <a:rPr lang="en-US" sz="1200" dirty="0" err="1">
                <a:latin typeface="Times New Roman"/>
                <a:cs typeface="Times New Roman"/>
              </a:rPr>
              <a:t>Emanuele</a:t>
            </a:r>
            <a:r>
              <a:rPr lang="en-US" sz="1200" dirty="0">
                <a:latin typeface="Times New Roman"/>
                <a:cs typeface="Times New Roman"/>
              </a:rPr>
              <a:t>, Arthur J. Miller, </a:t>
            </a:r>
            <a:r>
              <a:rPr lang="en-US" sz="1200" dirty="0" err="1">
                <a:latin typeface="Times New Roman"/>
                <a:cs typeface="Times New Roman"/>
              </a:rPr>
              <a:t>Niklas</a:t>
            </a:r>
            <a:r>
              <a:rPr lang="en-US" sz="1200" dirty="0">
                <a:latin typeface="Times New Roman"/>
                <a:cs typeface="Times New Roman"/>
              </a:rPr>
              <a:t> Schneider, James C. McWilliams, 2005: The Warming of the California Current System: Dynamics and Ecosystem Implications. </a:t>
            </a:r>
            <a:r>
              <a:rPr lang="en-US" sz="1200" i="1" dirty="0">
                <a:latin typeface="Times New Roman"/>
                <a:cs typeface="Times New Roman"/>
              </a:rPr>
              <a:t>J. Phys. </a:t>
            </a:r>
            <a:r>
              <a:rPr lang="en-US" sz="1200" i="1" dirty="0" err="1">
                <a:latin typeface="Times New Roman"/>
                <a:cs typeface="Times New Roman"/>
              </a:rPr>
              <a:t>Oceanogr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35</a:t>
            </a:r>
            <a:r>
              <a:rPr lang="en-US" sz="1200" dirty="0">
                <a:latin typeface="Times New Roman"/>
                <a:cs typeface="Times New Roman"/>
              </a:rPr>
              <a:t>, 336–362.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Douville</a:t>
            </a:r>
            <a:r>
              <a:rPr lang="en-US" sz="1200" dirty="0">
                <a:latin typeface="Times New Roman"/>
                <a:cs typeface="Times New Roman"/>
              </a:rPr>
              <a:t>, H., 2003: Assessing the influence of soil moisture on seasonal climate variability    with AGCMs, </a:t>
            </a:r>
            <a:r>
              <a:rPr lang="en-US" sz="1200" i="1" dirty="0">
                <a:latin typeface="Times New Roman"/>
                <a:cs typeface="Times New Roman"/>
              </a:rPr>
              <a:t>J. </a:t>
            </a:r>
            <a:r>
              <a:rPr lang="en-US" sz="1200" i="1" dirty="0" err="1">
                <a:latin typeface="Times New Roman"/>
                <a:cs typeface="Times New Roman"/>
              </a:rPr>
              <a:t>Hydrometeorol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4</a:t>
            </a:r>
            <a:r>
              <a:rPr lang="en-US" sz="1200" dirty="0">
                <a:latin typeface="Times New Roman"/>
                <a:cs typeface="Times New Roman"/>
              </a:rPr>
              <a:t>, 1044-1066.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Duffy, P. B., C. </a:t>
            </a:r>
            <a:r>
              <a:rPr lang="en-US" sz="1200" dirty="0" err="1">
                <a:latin typeface="Times New Roman"/>
                <a:cs typeface="Times New Roman"/>
              </a:rPr>
              <a:t>Bonfils</a:t>
            </a:r>
            <a:r>
              <a:rPr lang="en-US" sz="1200" dirty="0">
                <a:latin typeface="Times New Roman"/>
                <a:cs typeface="Times New Roman"/>
              </a:rPr>
              <a:t>, and D. </a:t>
            </a:r>
            <a:r>
              <a:rPr lang="en-US" sz="1200" dirty="0" err="1">
                <a:latin typeface="Times New Roman"/>
                <a:cs typeface="Times New Roman"/>
              </a:rPr>
              <a:t>Lobell</a:t>
            </a:r>
            <a:r>
              <a:rPr lang="en-US" sz="1200" dirty="0">
                <a:latin typeface="Times New Roman"/>
                <a:cs typeface="Times New Roman"/>
              </a:rPr>
              <a:t>, 2007: Interpreting recent temperature trends in California. </a:t>
            </a:r>
            <a:r>
              <a:rPr lang="en-US" sz="1200" i="1" dirty="0">
                <a:latin typeface="Times New Roman"/>
                <a:cs typeface="Times New Roman"/>
              </a:rPr>
              <a:t>Eos Trans. AGU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88, </a:t>
            </a:r>
            <a:r>
              <a:rPr lang="en-US" sz="1200" dirty="0">
                <a:latin typeface="Times New Roman"/>
                <a:cs typeface="Times New Roman"/>
              </a:rPr>
              <a:t>409-410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Falvey</a:t>
            </a:r>
            <a:r>
              <a:rPr lang="en-US" sz="1200" dirty="0">
                <a:latin typeface="Times New Roman"/>
                <a:cs typeface="Times New Roman"/>
              </a:rPr>
              <a:t>, M. and R, </a:t>
            </a:r>
            <a:r>
              <a:rPr lang="en-US" sz="1200" dirty="0" err="1">
                <a:latin typeface="Times New Roman"/>
                <a:cs typeface="Times New Roman"/>
              </a:rPr>
              <a:t>Garreaud</a:t>
            </a:r>
            <a:r>
              <a:rPr lang="en-US" sz="1200" dirty="0">
                <a:latin typeface="Times New Roman"/>
                <a:cs typeface="Times New Roman"/>
              </a:rPr>
              <a:t>, 2009: Regional cooling in a warming world: Recent temperature trends in the SE Pacific and along the west coast of subtropical South America (1979-2006). </a:t>
            </a:r>
            <a:r>
              <a:rPr lang="en-US" sz="1200" i="1" dirty="0">
                <a:latin typeface="Times New Roman"/>
                <a:cs typeface="Times New Roman"/>
              </a:rPr>
              <a:t>J.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114</a:t>
            </a:r>
            <a:r>
              <a:rPr lang="en-US" sz="1200" dirty="0">
                <a:latin typeface="Times New Roman"/>
                <a:cs typeface="Times New Roman"/>
              </a:rPr>
              <a:t>, D04102, </a:t>
            </a:r>
            <a:r>
              <a:rPr lang="en-US" sz="1200" dirty="0" err="1">
                <a:latin typeface="Times New Roman"/>
                <a:cs typeface="Times New Roman"/>
              </a:rPr>
              <a:t>doi</a:t>
            </a:r>
            <a:r>
              <a:rPr lang="en-US" sz="1200" dirty="0">
                <a:latin typeface="Times New Roman"/>
                <a:cs typeface="Times New Roman"/>
              </a:rPr>
              <a:t>: 10.1029/2008JD010519.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1400" dirty="0">
              <a:latin typeface="Times New Roman"/>
              <a:cs typeface="Times New Roman"/>
            </a:endParaRP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16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2000" u="sng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07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References </a:t>
            </a:r>
            <a:endParaRPr lang="en-US" sz="2000" b="1" dirty="0" smtClean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10600" cy="65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200" dirty="0" err="1" smtClean="0">
                <a:latin typeface="Times New Roman"/>
                <a:cs typeface="Times New Roman"/>
              </a:rPr>
              <a:t>Falvey</a:t>
            </a:r>
            <a:r>
              <a:rPr lang="en-US" sz="1200" dirty="0">
                <a:latin typeface="Times New Roman"/>
                <a:cs typeface="Times New Roman"/>
              </a:rPr>
              <a:t>, M. and R, </a:t>
            </a:r>
            <a:r>
              <a:rPr lang="en-US" sz="1200" dirty="0" err="1">
                <a:latin typeface="Times New Roman"/>
                <a:cs typeface="Times New Roman"/>
              </a:rPr>
              <a:t>Garreaud</a:t>
            </a:r>
            <a:r>
              <a:rPr lang="en-US" sz="1200" dirty="0">
                <a:latin typeface="Times New Roman"/>
                <a:cs typeface="Times New Roman"/>
              </a:rPr>
              <a:t>, 2009: Regional cooling in a warming world: Recent temperature trends in the SE Pacific and along the west coast of subtropical South America (1979-2006). </a:t>
            </a:r>
            <a:r>
              <a:rPr lang="en-US" sz="1200" i="1" dirty="0">
                <a:latin typeface="Times New Roman"/>
                <a:cs typeface="Times New Roman"/>
              </a:rPr>
              <a:t>J.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114</a:t>
            </a:r>
            <a:r>
              <a:rPr lang="en-US" sz="1200" dirty="0">
                <a:latin typeface="Times New Roman"/>
                <a:cs typeface="Times New Roman"/>
              </a:rPr>
              <a:t>, D04102, </a:t>
            </a:r>
            <a:r>
              <a:rPr lang="en-US" sz="1200" dirty="0" err="1">
                <a:latin typeface="Times New Roman"/>
                <a:cs typeface="Times New Roman"/>
              </a:rPr>
              <a:t>doi</a:t>
            </a:r>
            <a:r>
              <a:rPr lang="en-US" sz="1200" dirty="0">
                <a:latin typeface="Times New Roman"/>
                <a:cs typeface="Times New Roman"/>
              </a:rPr>
              <a:t>: 10.1029/2008JD010519.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Franco, G., and </a:t>
            </a:r>
            <a:r>
              <a:rPr lang="en-US" sz="1200" dirty="0" err="1">
                <a:latin typeface="Times New Roman"/>
                <a:cs typeface="Times New Roman"/>
              </a:rPr>
              <a:t>Sanstad</a:t>
            </a:r>
            <a:r>
              <a:rPr lang="en-US" sz="1200" dirty="0">
                <a:latin typeface="Times New Roman"/>
                <a:cs typeface="Times New Roman"/>
              </a:rPr>
              <a:t>, A., 2008, Climate Change and Electricity Demand in California, </a:t>
            </a:r>
            <a:r>
              <a:rPr lang="en-US" sz="1200" i="1" dirty="0" err="1">
                <a:latin typeface="Times New Roman"/>
                <a:cs typeface="Times New Roman"/>
              </a:rPr>
              <a:t>Clim</a:t>
            </a:r>
            <a:r>
              <a:rPr lang="en-US" sz="1200" i="1" dirty="0">
                <a:latin typeface="Times New Roman"/>
                <a:cs typeface="Times New Roman"/>
              </a:rPr>
              <a:t>. Change</a:t>
            </a:r>
            <a:r>
              <a:rPr lang="en-US" sz="1200" dirty="0">
                <a:latin typeface="Times New Roman"/>
                <a:cs typeface="Times New Roman"/>
              </a:rPr>
              <a:t>, 87 (Suppl.1), pp. S139-S151.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Franks , S. W., 2002, Identification of a </a:t>
            </a:r>
            <a:r>
              <a:rPr lang="en-US" sz="1200" dirty="0" err="1">
                <a:latin typeface="Times New Roman"/>
                <a:cs typeface="Times New Roman"/>
              </a:rPr>
              <a:t>chane</a:t>
            </a:r>
            <a:r>
              <a:rPr lang="en-US" sz="1200" dirty="0">
                <a:latin typeface="Times New Roman"/>
                <a:cs typeface="Times New Roman"/>
              </a:rPr>
              <a:t> in climate state using regional flood data, </a:t>
            </a:r>
            <a:r>
              <a:rPr lang="en-US" sz="1200" i="1" dirty="0">
                <a:latin typeface="Times New Roman"/>
                <a:cs typeface="Times New Roman"/>
              </a:rPr>
              <a:t>Hydrology and Earth System Sciences, </a:t>
            </a:r>
            <a:r>
              <a:rPr lang="en-US" sz="1200" b="1" dirty="0">
                <a:latin typeface="Times New Roman"/>
                <a:cs typeface="Times New Roman"/>
              </a:rPr>
              <a:t>6(1)</a:t>
            </a:r>
            <a:r>
              <a:rPr lang="en-US" sz="1200" dirty="0">
                <a:latin typeface="Times New Roman"/>
                <a:cs typeface="Times New Roman"/>
              </a:rPr>
              <a:t>, 11-16.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Ghebreegziabher</a:t>
            </a:r>
            <a:r>
              <a:rPr lang="en-US" sz="1200" dirty="0">
                <a:latin typeface="Times New Roman"/>
                <a:cs typeface="Times New Roman"/>
              </a:rPr>
              <a:t>, A., 2013: Trends in Surface 1970-2010 Southern California Maximum Temperatures: Extremes and heat waves. M.S. Thesis, Dept. of Meteorology and Climate Science, San Jose State University, 55 pp. 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Giorgis</a:t>
            </a:r>
            <a:r>
              <a:rPr lang="en-US" sz="1200" dirty="0">
                <a:latin typeface="Times New Roman"/>
                <a:cs typeface="Times New Roman"/>
              </a:rPr>
              <a:t>, R.B., 1983: Meteorological influence on oxidant distribution and transport in the </a:t>
            </a:r>
            <a:r>
              <a:rPr lang="en-US" sz="1200" dirty="0" err="1">
                <a:latin typeface="Times New Roman"/>
                <a:cs typeface="Times New Roman"/>
              </a:rPr>
              <a:t>Sacaramento</a:t>
            </a:r>
            <a:r>
              <a:rPr lang="en-US" sz="1200" dirty="0">
                <a:latin typeface="Times New Roman"/>
                <a:cs typeface="Times New Roman"/>
              </a:rPr>
              <a:t> Valley. </a:t>
            </a:r>
            <a:r>
              <a:rPr lang="en-US" sz="1200" dirty="0" err="1">
                <a:latin typeface="Times New Roman"/>
                <a:cs typeface="Times New Roman"/>
              </a:rPr>
              <a:t>Ph.D</a:t>
            </a:r>
            <a:r>
              <a:rPr lang="en-US" sz="1200" dirty="0">
                <a:latin typeface="Times New Roman"/>
                <a:cs typeface="Times New Roman"/>
              </a:rPr>
              <a:t> thesis, University of California at Davis, 124 pp.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Goodridge</a:t>
            </a:r>
            <a:r>
              <a:rPr lang="en-US" sz="1200" dirty="0">
                <a:latin typeface="Times New Roman"/>
                <a:cs typeface="Times New Roman"/>
              </a:rPr>
              <a:t>, J. D., 1991: Urban bias influence on long-term California air temperature trends. </a:t>
            </a:r>
            <a:r>
              <a:rPr lang="en-US" sz="1200" i="1" dirty="0">
                <a:latin typeface="Times New Roman"/>
                <a:cs typeface="Times New Roman"/>
              </a:rPr>
              <a:t>Atmos. Environ.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26B.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Gutierrez, D., I. </a:t>
            </a:r>
            <a:r>
              <a:rPr lang="en-US" sz="1200" dirty="0" err="1">
                <a:latin typeface="Times New Roman"/>
                <a:cs typeface="Times New Roman"/>
              </a:rPr>
              <a:t>Bouloubassi</a:t>
            </a:r>
            <a:r>
              <a:rPr lang="en-US" sz="1200" dirty="0">
                <a:latin typeface="Times New Roman"/>
                <a:cs typeface="Times New Roman"/>
              </a:rPr>
              <a:t>, A. </a:t>
            </a:r>
            <a:r>
              <a:rPr lang="en-US" sz="1200" dirty="0" err="1">
                <a:latin typeface="Times New Roman"/>
                <a:cs typeface="Times New Roman"/>
              </a:rPr>
              <a:t>Siffedine</a:t>
            </a:r>
            <a:r>
              <a:rPr lang="en-US" sz="1200" dirty="0">
                <a:latin typeface="Times New Roman"/>
                <a:cs typeface="Times New Roman"/>
              </a:rPr>
              <a:t>, S. </a:t>
            </a:r>
            <a:r>
              <a:rPr lang="en-US" sz="1200" dirty="0" err="1">
                <a:latin typeface="Times New Roman"/>
                <a:cs typeface="Times New Roman"/>
              </a:rPr>
              <a:t>Purca</a:t>
            </a:r>
            <a:r>
              <a:rPr lang="en-US" sz="1200" dirty="0">
                <a:latin typeface="Times New Roman"/>
                <a:cs typeface="Times New Roman"/>
              </a:rPr>
              <a:t>, K. </a:t>
            </a:r>
            <a:r>
              <a:rPr lang="en-US" sz="1200" dirty="0" err="1">
                <a:latin typeface="Times New Roman"/>
                <a:cs typeface="Times New Roman"/>
              </a:rPr>
              <a:t>Goubanova</a:t>
            </a:r>
            <a:r>
              <a:rPr lang="en-US" sz="1200" dirty="0">
                <a:latin typeface="Times New Roman"/>
                <a:cs typeface="Times New Roman"/>
              </a:rPr>
              <a:t>, M. </a:t>
            </a:r>
            <a:r>
              <a:rPr lang="en-US" sz="1200" dirty="0" err="1">
                <a:latin typeface="Times New Roman"/>
                <a:cs typeface="Times New Roman"/>
              </a:rPr>
              <a:t>Graco</a:t>
            </a:r>
            <a:r>
              <a:rPr lang="en-US" sz="1200" dirty="0">
                <a:latin typeface="Times New Roman"/>
                <a:cs typeface="Times New Roman"/>
              </a:rPr>
              <a:t>, D. Field, L. </a:t>
            </a:r>
            <a:r>
              <a:rPr lang="en-US" sz="1200" dirty="0" err="1">
                <a:latin typeface="Times New Roman"/>
                <a:cs typeface="Times New Roman"/>
              </a:rPr>
              <a:t>Mejanelle</a:t>
            </a:r>
            <a:r>
              <a:rPr lang="en-US" sz="1200" dirty="0">
                <a:latin typeface="Times New Roman"/>
                <a:cs typeface="Times New Roman"/>
              </a:rPr>
              <a:t>, F. </a:t>
            </a:r>
            <a:r>
              <a:rPr lang="en-US" sz="1200" dirty="0" err="1">
                <a:latin typeface="Times New Roman"/>
                <a:cs typeface="Times New Roman"/>
              </a:rPr>
              <a:t>Velazco</a:t>
            </a:r>
            <a:r>
              <a:rPr lang="en-US" sz="1200" dirty="0">
                <a:latin typeface="Times New Roman"/>
                <a:cs typeface="Times New Roman"/>
              </a:rPr>
              <a:t>, A. Lorre, R. </a:t>
            </a:r>
            <a:r>
              <a:rPr lang="en-US" sz="1200" dirty="0" err="1">
                <a:latin typeface="Times New Roman"/>
                <a:cs typeface="Times New Roman"/>
              </a:rPr>
              <a:t>Salvateci</a:t>
            </a:r>
            <a:r>
              <a:rPr lang="en-US" sz="1200" dirty="0">
                <a:latin typeface="Times New Roman"/>
                <a:cs typeface="Times New Roman"/>
              </a:rPr>
              <a:t>, D. </a:t>
            </a:r>
            <a:r>
              <a:rPr lang="en-US" sz="1200" dirty="0" err="1">
                <a:latin typeface="Times New Roman"/>
                <a:cs typeface="Times New Roman"/>
              </a:rPr>
              <a:t>Quispe</a:t>
            </a:r>
            <a:r>
              <a:rPr lang="en-US" sz="1200" dirty="0">
                <a:latin typeface="Times New Roman"/>
                <a:cs typeface="Times New Roman"/>
              </a:rPr>
              <a:t>, G. Vargas, B. </a:t>
            </a:r>
            <a:r>
              <a:rPr lang="en-US" sz="1200" dirty="0" err="1">
                <a:latin typeface="Times New Roman"/>
                <a:cs typeface="Times New Roman"/>
              </a:rPr>
              <a:t>Dewitte</a:t>
            </a:r>
            <a:r>
              <a:rPr lang="en-US" sz="1200" dirty="0">
                <a:latin typeface="Times New Roman"/>
                <a:cs typeface="Times New Roman"/>
              </a:rPr>
              <a:t>, and L. </a:t>
            </a:r>
            <a:r>
              <a:rPr lang="en-US" sz="1200" dirty="0" err="1">
                <a:latin typeface="Times New Roman"/>
                <a:cs typeface="Times New Roman"/>
              </a:rPr>
              <a:t>Ortlieb</a:t>
            </a:r>
            <a:r>
              <a:rPr lang="en-US" sz="1200" dirty="0">
                <a:latin typeface="Times New Roman"/>
                <a:cs typeface="Times New Roman"/>
              </a:rPr>
              <a:t>, 2011: Coastal cooling and increased productivity in the main upwelling zone off Peru since the mid-twentieth century.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38</a:t>
            </a:r>
            <a:r>
              <a:rPr lang="en-US" sz="1200" dirty="0">
                <a:latin typeface="Times New Roman"/>
                <a:cs typeface="Times New Roman"/>
              </a:rPr>
              <a:t>, L07603, doi:10.1029/2010GL046324.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Hayes, T. P., J. J. R. Kinney, and N. J. M. Wheeler, 1984: California surface wind climatology. California Air Resources Boards, Aerometric Projects and Laboratory Branch, Meteorology Section, Sacramento, California, USA.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Karl, T. R., P. D. Jones, R. W. Knight, G. </a:t>
            </a:r>
            <a:r>
              <a:rPr lang="en-US" sz="1200" dirty="0" err="1">
                <a:latin typeface="Times New Roman"/>
                <a:cs typeface="Times New Roman"/>
              </a:rPr>
              <a:t>Kukla</a:t>
            </a:r>
            <a:r>
              <a:rPr lang="en-US" sz="1200" dirty="0">
                <a:latin typeface="Times New Roman"/>
                <a:cs typeface="Times New Roman"/>
              </a:rPr>
              <a:t>, N. Plummer, V. </a:t>
            </a:r>
            <a:r>
              <a:rPr lang="en-US" sz="1200" dirty="0" err="1">
                <a:latin typeface="Times New Roman"/>
                <a:cs typeface="Times New Roman"/>
              </a:rPr>
              <a:t>Razuvayev</a:t>
            </a:r>
            <a:r>
              <a:rPr lang="en-US" sz="1200" dirty="0">
                <a:latin typeface="Times New Roman"/>
                <a:cs typeface="Times New Roman"/>
              </a:rPr>
              <a:t>, K. P. Gallo, J. </a:t>
            </a:r>
            <a:r>
              <a:rPr lang="en-US" sz="1200" dirty="0" err="1">
                <a:latin typeface="Times New Roman"/>
                <a:cs typeface="Times New Roman"/>
              </a:rPr>
              <a:t>Lindseay</a:t>
            </a:r>
            <a:r>
              <a:rPr lang="en-US" sz="1200" dirty="0">
                <a:latin typeface="Times New Roman"/>
                <a:cs typeface="Times New Roman"/>
              </a:rPr>
              <a:t>, R. J. </a:t>
            </a:r>
            <a:r>
              <a:rPr lang="en-US" sz="1200" dirty="0" err="1">
                <a:latin typeface="Times New Roman"/>
                <a:cs typeface="Times New Roman"/>
              </a:rPr>
              <a:t>Charlson</a:t>
            </a:r>
            <a:r>
              <a:rPr lang="en-US" sz="1200" dirty="0">
                <a:latin typeface="Times New Roman"/>
                <a:cs typeface="Times New Roman"/>
              </a:rPr>
              <a:t>, and T. C. Peterson, 1993: A new perspective on recent global warming: Asymmetric trends of daily maximum temperature. </a:t>
            </a:r>
            <a:r>
              <a:rPr lang="en-US" sz="1200" i="1" dirty="0">
                <a:latin typeface="Times New Roman"/>
                <a:cs typeface="Times New Roman"/>
              </a:rPr>
              <a:t>Bull. Am. Meteor. Soc.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74, </a:t>
            </a:r>
            <a:r>
              <a:rPr lang="en-US" sz="1200" dirty="0">
                <a:latin typeface="Times New Roman"/>
                <a:cs typeface="Times New Roman"/>
              </a:rPr>
              <a:t>1007–1023.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LaDochy</a:t>
            </a:r>
            <a:r>
              <a:rPr lang="en-US" sz="1200" dirty="0">
                <a:latin typeface="Times New Roman"/>
                <a:cs typeface="Times New Roman"/>
              </a:rPr>
              <a:t>, S., J. Brown, W. </a:t>
            </a:r>
            <a:r>
              <a:rPr lang="en-US" sz="1200" dirty="0" err="1">
                <a:latin typeface="Times New Roman"/>
                <a:cs typeface="Times New Roman"/>
              </a:rPr>
              <a:t>Patzert</a:t>
            </a:r>
            <a:r>
              <a:rPr lang="en-US" sz="1200" dirty="0">
                <a:latin typeface="Times New Roman"/>
                <a:cs typeface="Times New Roman"/>
              </a:rPr>
              <a:t> and M. </a:t>
            </a:r>
            <a:r>
              <a:rPr lang="en-US" sz="1200" dirty="0" err="1">
                <a:latin typeface="Times New Roman"/>
                <a:cs typeface="Times New Roman"/>
              </a:rPr>
              <a:t>Selke</a:t>
            </a:r>
            <a:r>
              <a:rPr lang="en-US" sz="1200" dirty="0">
                <a:latin typeface="Times New Roman"/>
                <a:cs typeface="Times New Roman"/>
              </a:rPr>
              <a:t>, 2004: Can U.S. west coast climate be forecast? Preprint CD-ROM, Symposium on ‘Forecasting the Weather and Climate of the Atmosphere and Ocean’, Amer. Meteor. Soc., Jan. 11-14, Seattle, WA.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LaDochy</a:t>
            </a:r>
            <a:r>
              <a:rPr lang="en-US" sz="1200" dirty="0">
                <a:latin typeface="Times New Roman"/>
                <a:cs typeface="Times New Roman"/>
              </a:rPr>
              <a:t>, S., R. Medina, and W. </a:t>
            </a:r>
            <a:r>
              <a:rPr lang="en-US" sz="1200" dirty="0" err="1">
                <a:latin typeface="Times New Roman"/>
                <a:cs typeface="Times New Roman"/>
              </a:rPr>
              <a:t>Patzert</a:t>
            </a:r>
            <a:r>
              <a:rPr lang="en-US" sz="1200" dirty="0">
                <a:latin typeface="Times New Roman"/>
                <a:cs typeface="Times New Roman"/>
              </a:rPr>
              <a:t>, 2007: Recent California climate variability: spatial and temporal patterns in temperature trends. </a:t>
            </a:r>
            <a:r>
              <a:rPr lang="en-US" sz="1200" i="1" dirty="0">
                <a:latin typeface="Times New Roman"/>
                <a:cs typeface="Times New Roman"/>
              </a:rPr>
              <a:t>Climate Research, </a:t>
            </a:r>
            <a:r>
              <a:rPr lang="en-US" sz="1200" b="1" dirty="0">
                <a:latin typeface="Times New Roman"/>
                <a:cs typeface="Times New Roman"/>
              </a:rPr>
              <a:t>CR 33, </a:t>
            </a:r>
            <a:r>
              <a:rPr lang="en-US" sz="1200" dirty="0">
                <a:latin typeface="Times New Roman"/>
                <a:cs typeface="Times New Roman"/>
              </a:rPr>
              <a:t>159–169.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Latif</a:t>
            </a:r>
            <a:r>
              <a:rPr lang="en-US" sz="1200" dirty="0">
                <a:latin typeface="Times New Roman"/>
                <a:cs typeface="Times New Roman"/>
              </a:rPr>
              <a:t>, M. and T. P. Barnett, 1994: Causes of decadal variability over the North Pacific and North America. </a:t>
            </a:r>
            <a:r>
              <a:rPr lang="en-US" sz="1200" i="1" dirty="0">
                <a:latin typeface="Times New Roman"/>
                <a:cs typeface="Times New Roman"/>
              </a:rPr>
              <a:t>Science </a:t>
            </a:r>
            <a:r>
              <a:rPr lang="en-US" sz="1200" b="1" dirty="0">
                <a:latin typeface="Times New Roman"/>
                <a:cs typeface="Times New Roman"/>
              </a:rPr>
              <a:t>266</a:t>
            </a:r>
            <a:r>
              <a:rPr lang="en-US" sz="1200" dirty="0">
                <a:latin typeface="Times New Roman"/>
                <a:cs typeface="Times New Roman"/>
              </a:rPr>
              <a:t>, 634-637.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Latif</a:t>
            </a:r>
            <a:r>
              <a:rPr lang="en-US" sz="1200" dirty="0">
                <a:latin typeface="Times New Roman"/>
                <a:cs typeface="Times New Roman"/>
              </a:rPr>
              <a:t>, M., and Barnett, T. P., 1996: Decadal climate variability over the North Pacific and North America: Dynamics and predictability. </a:t>
            </a:r>
            <a:r>
              <a:rPr lang="en-US" sz="1200" i="1" dirty="0">
                <a:latin typeface="Times New Roman"/>
                <a:cs typeface="Times New Roman"/>
              </a:rPr>
              <a:t>Journal of Climate,</a:t>
            </a:r>
            <a:r>
              <a:rPr lang="en-US" sz="1200" b="1" dirty="0">
                <a:latin typeface="Times New Roman"/>
                <a:cs typeface="Times New Roman"/>
              </a:rPr>
              <a:t> 9</a:t>
            </a:r>
            <a:r>
              <a:rPr lang="en-US" sz="1200" dirty="0">
                <a:latin typeface="Times New Roman"/>
                <a:cs typeface="Times New Roman"/>
              </a:rPr>
              <a:t>, 2407-2423.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Lebassi</a:t>
            </a:r>
            <a:r>
              <a:rPr lang="en-US" sz="1200" dirty="0">
                <a:latin typeface="Times New Roman"/>
                <a:cs typeface="Times New Roman"/>
              </a:rPr>
              <a:t>, B. H., González, J. E., </a:t>
            </a:r>
            <a:r>
              <a:rPr lang="en-US" sz="1200" dirty="0" err="1">
                <a:latin typeface="Times New Roman"/>
                <a:cs typeface="Times New Roman"/>
              </a:rPr>
              <a:t>Fabris</a:t>
            </a:r>
            <a:r>
              <a:rPr lang="en-US" sz="1200" dirty="0">
                <a:latin typeface="Times New Roman"/>
                <a:cs typeface="Times New Roman"/>
              </a:rPr>
              <a:t>, D., Maurer, E., Miller, N. L., </a:t>
            </a:r>
            <a:r>
              <a:rPr lang="en-US" sz="1200" dirty="0" err="1">
                <a:latin typeface="Times New Roman"/>
                <a:cs typeface="Times New Roman"/>
              </a:rPr>
              <a:t>Milesi</a:t>
            </a:r>
            <a:r>
              <a:rPr lang="en-US" sz="1200" dirty="0">
                <a:latin typeface="Times New Roman"/>
                <a:cs typeface="Times New Roman"/>
              </a:rPr>
              <a:t>, C., and Bornstein, R., 2009, Observed 1970–2005 Cooling of Summer Daytime Temperatures in Coastal California, </a:t>
            </a:r>
            <a:r>
              <a:rPr lang="en-US" sz="1200" i="1" dirty="0">
                <a:latin typeface="Times New Roman"/>
                <a:cs typeface="Times New Roman"/>
              </a:rPr>
              <a:t>J. Climate,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22</a:t>
            </a:r>
            <a:r>
              <a:rPr lang="en-US" sz="1200" dirty="0">
                <a:latin typeface="Times New Roman"/>
                <a:cs typeface="Times New Roman"/>
              </a:rPr>
              <a:t>, pp. 3558–3573.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Lebassi</a:t>
            </a:r>
            <a:r>
              <a:rPr lang="en-US" sz="1200" dirty="0">
                <a:latin typeface="Times New Roman"/>
                <a:cs typeface="Times New Roman"/>
              </a:rPr>
              <a:t>, B., J. JE. Gonzalez, R. Bornstein, and, D. </a:t>
            </a:r>
            <a:r>
              <a:rPr lang="en-US" sz="1200" dirty="0" err="1">
                <a:latin typeface="Times New Roman"/>
                <a:cs typeface="Times New Roman"/>
              </a:rPr>
              <a:t>Fabris</a:t>
            </a:r>
            <a:r>
              <a:rPr lang="en-US" sz="1200" dirty="0">
                <a:latin typeface="Times New Roman"/>
                <a:cs typeface="Times New Roman"/>
              </a:rPr>
              <a:t>, 2010: Regional impacts in the coastal California environment from a changing climate. </a:t>
            </a:r>
            <a:r>
              <a:rPr lang="en-US" sz="1200" i="1" dirty="0">
                <a:latin typeface="Times New Roman"/>
                <a:cs typeface="Times New Roman"/>
              </a:rPr>
              <a:t>J. Solar Energy Engineering</a:t>
            </a:r>
            <a:r>
              <a:rPr lang="en-US" sz="1200" dirty="0">
                <a:latin typeface="Times New Roman"/>
                <a:cs typeface="Times New Roman"/>
              </a:rPr>
              <a:t>, 123, DOI: 10.1115/1.4001564.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Lobell</a:t>
            </a:r>
            <a:r>
              <a:rPr lang="en-US" sz="1200" dirty="0">
                <a:latin typeface="Times New Roman"/>
                <a:cs typeface="Times New Roman"/>
              </a:rPr>
              <a:t>, D. B., C. J. </a:t>
            </a:r>
            <a:r>
              <a:rPr lang="en-US" sz="1200" dirty="0" err="1">
                <a:latin typeface="Times New Roman"/>
                <a:cs typeface="Times New Roman"/>
              </a:rPr>
              <a:t>Bonfils</a:t>
            </a:r>
            <a:r>
              <a:rPr lang="en-US" sz="1200" dirty="0">
                <a:latin typeface="Times New Roman"/>
                <a:cs typeface="Times New Roman"/>
              </a:rPr>
              <a:t>, L. M. </a:t>
            </a:r>
            <a:r>
              <a:rPr lang="en-US" sz="1200" dirty="0" err="1">
                <a:latin typeface="Times New Roman"/>
                <a:cs typeface="Times New Roman"/>
              </a:rPr>
              <a:t>Kueppers</a:t>
            </a:r>
            <a:r>
              <a:rPr lang="en-US" sz="1200" dirty="0">
                <a:latin typeface="Times New Roman"/>
                <a:cs typeface="Times New Roman"/>
              </a:rPr>
              <a:t>, and M. A. Snyder, 2008: Irrigation cooling effect on temperature and heat index extremes,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35</a:t>
            </a:r>
            <a:r>
              <a:rPr lang="en-US" sz="1200" dirty="0">
                <a:latin typeface="Times New Roman"/>
                <a:cs typeface="Times New Roman"/>
              </a:rPr>
              <a:t>, L09705, doi:10.1029/2008GL034145</a:t>
            </a:r>
            <a:r>
              <a:rPr lang="en-US" sz="1200" dirty="0" smtClean="0">
                <a:latin typeface="Times New Roman"/>
                <a:cs typeface="Times New Roman"/>
              </a:rPr>
              <a:t>.</a:t>
            </a:r>
            <a:endParaRPr lang="en-US" sz="12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Mann, H. B. and D. R., 1947: On a Test of Whether one of Two Random Variables is Stochastically Larger than the Other. </a:t>
            </a:r>
            <a:r>
              <a:rPr lang="en-US" sz="1200" i="1" dirty="0">
                <a:latin typeface="Times New Roman"/>
                <a:cs typeface="Times New Roman"/>
              </a:rPr>
              <a:t>Annals of Mathematical Statistics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b="1" dirty="0">
                <a:latin typeface="Times New Roman"/>
                <a:cs typeface="Times New Roman"/>
              </a:rPr>
              <a:t>18</a:t>
            </a:r>
            <a:r>
              <a:rPr lang="en-US" sz="1200" dirty="0">
                <a:latin typeface="Times New Roman"/>
                <a:cs typeface="Times New Roman"/>
              </a:rPr>
              <a:t> (1): 50–60. </a:t>
            </a:r>
          </a:p>
        </p:txBody>
      </p:sp>
    </p:spTree>
    <p:extLst>
      <p:ext uri="{BB962C8B-B14F-4D97-AF65-F5344CB8AC3E}">
        <p14:creationId xmlns:p14="http://schemas.microsoft.com/office/powerpoint/2010/main" val="20019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References </a:t>
            </a:r>
            <a:endParaRPr lang="en-US" sz="2000" b="1" dirty="0" smtClean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10600" cy="677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Mantua</a:t>
            </a:r>
            <a:r>
              <a:rPr lang="en-US" sz="1200" dirty="0">
                <a:latin typeface="Times New Roman"/>
                <a:cs typeface="Times New Roman"/>
              </a:rPr>
              <a:t>, N. J. and S. R. Hare, Y. Zhang, J. M. Wallace, and R. C. Francis, 1997: A Pacific interdecadal climate oscillation with impacts on salmon production. </a:t>
            </a:r>
            <a:r>
              <a:rPr lang="en-US" sz="1200" i="1" dirty="0">
                <a:latin typeface="Times New Roman"/>
                <a:cs typeface="Times New Roman"/>
              </a:rPr>
              <a:t>Bull. Amer. Meteor. Soc.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78</a:t>
            </a:r>
            <a:r>
              <a:rPr lang="en-US" sz="1200" dirty="0">
                <a:latin typeface="Times New Roman"/>
                <a:cs typeface="Times New Roman"/>
              </a:rPr>
              <a:t>, 1069-1079.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Mauget</a:t>
            </a:r>
            <a:r>
              <a:rPr lang="en-US" sz="1200" dirty="0">
                <a:latin typeface="Times New Roman"/>
                <a:cs typeface="Times New Roman"/>
              </a:rPr>
              <a:t>, S. A., E. C. Cordero and P. T. Brown, 2011: Evaluating Modeled Intra- to </a:t>
            </a:r>
            <a:r>
              <a:rPr lang="en-US" sz="1200" dirty="0" err="1">
                <a:latin typeface="Times New Roman"/>
                <a:cs typeface="Times New Roman"/>
              </a:rPr>
              <a:t>Multidecadal</a:t>
            </a:r>
            <a:r>
              <a:rPr lang="en-US" sz="1200" dirty="0">
                <a:latin typeface="Times New Roman"/>
                <a:cs typeface="Times New Roman"/>
              </a:rPr>
              <a:t> Climate Variability Using Running Mann-Whitney Z Statistics. </a:t>
            </a:r>
            <a:r>
              <a:rPr lang="en-US" sz="1200" i="1" dirty="0">
                <a:latin typeface="Times New Roman"/>
                <a:cs typeface="Times New Roman"/>
              </a:rPr>
              <a:t>Journal of Climate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25</a:t>
            </a:r>
            <a:r>
              <a:rPr lang="en-US" sz="1200" dirty="0">
                <a:latin typeface="Times New Roman"/>
                <a:cs typeface="Times New Roman"/>
              </a:rPr>
              <a:t>, 1570-1586.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Maurer, E.P., L. </a:t>
            </a:r>
            <a:r>
              <a:rPr lang="en-US" sz="1200" dirty="0" err="1">
                <a:latin typeface="Times New Roman"/>
                <a:cs typeface="Times New Roman"/>
              </a:rPr>
              <a:t>Brekke</a:t>
            </a:r>
            <a:r>
              <a:rPr lang="en-US" sz="1200" dirty="0">
                <a:latin typeface="Times New Roman"/>
                <a:cs typeface="Times New Roman"/>
              </a:rPr>
              <a:t>, T. Pruitt, and P.B. Duffy, 2007. Fine-resolution climate projections </a:t>
            </a:r>
            <a:r>
              <a:rPr lang="en-US" sz="1200" dirty="0" err="1">
                <a:latin typeface="Times New Roman"/>
                <a:cs typeface="Times New Roman"/>
              </a:rPr>
              <a:t>enhace</a:t>
            </a:r>
            <a:r>
              <a:rPr lang="en-US" sz="1200" dirty="0">
                <a:latin typeface="Times New Roman"/>
                <a:cs typeface="Times New Roman"/>
              </a:rPr>
              <a:t> regional climate change impact studies. </a:t>
            </a:r>
            <a:r>
              <a:rPr lang="en-US" sz="1200" i="1" dirty="0">
                <a:latin typeface="Times New Roman"/>
                <a:cs typeface="Times New Roman"/>
              </a:rPr>
              <a:t>Eos. Trans. AGU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88</a:t>
            </a:r>
            <a:r>
              <a:rPr lang="en-US" sz="1200" dirty="0">
                <a:latin typeface="Times New Roman"/>
                <a:cs typeface="Times New Roman"/>
              </a:rPr>
              <a:t> (47), 504.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McGregor, H. V., M. </a:t>
            </a:r>
            <a:r>
              <a:rPr lang="en-US" sz="1200" dirty="0" err="1">
                <a:latin typeface="Times New Roman"/>
                <a:cs typeface="Times New Roman"/>
              </a:rPr>
              <a:t>Dima</a:t>
            </a:r>
            <a:r>
              <a:rPr lang="en-US" sz="1200" dirty="0">
                <a:latin typeface="Times New Roman"/>
                <a:cs typeface="Times New Roman"/>
              </a:rPr>
              <a:t>, H. W. Fischer, S. </a:t>
            </a:r>
            <a:r>
              <a:rPr lang="en-US" sz="1200" dirty="0" err="1">
                <a:latin typeface="Times New Roman"/>
                <a:cs typeface="Times New Roman"/>
              </a:rPr>
              <a:t>Mulitzal</a:t>
            </a:r>
            <a:r>
              <a:rPr lang="en-US" sz="1200" dirty="0">
                <a:latin typeface="Times New Roman"/>
                <a:cs typeface="Times New Roman"/>
              </a:rPr>
              <a:t>, 2007: Rapid 20th-Century Increase in Coastal Upwelling off Northwest Africa. </a:t>
            </a:r>
            <a:r>
              <a:rPr lang="en-US" sz="1200" i="1" dirty="0">
                <a:latin typeface="Times New Roman"/>
                <a:cs typeface="Times New Roman"/>
              </a:rPr>
              <a:t>Science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315, </a:t>
            </a:r>
            <a:r>
              <a:rPr lang="en-US" sz="1200" dirty="0">
                <a:latin typeface="Times New Roman"/>
                <a:cs typeface="Times New Roman"/>
              </a:rPr>
              <a:t>637–639.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Menne</a:t>
            </a:r>
            <a:r>
              <a:rPr lang="en-US" sz="1200" dirty="0">
                <a:latin typeface="Times New Roman"/>
                <a:cs typeface="Times New Roman"/>
              </a:rPr>
              <a:t>, Jr., M. J., C. N. Williams, and R. S. </a:t>
            </a:r>
            <a:r>
              <a:rPr lang="en-US" sz="1200" dirty="0" err="1">
                <a:latin typeface="Times New Roman"/>
                <a:cs typeface="Times New Roman"/>
              </a:rPr>
              <a:t>Vose</a:t>
            </a:r>
            <a:r>
              <a:rPr lang="en-US" sz="1200" dirty="0">
                <a:latin typeface="Times New Roman"/>
                <a:cs typeface="Times New Roman"/>
              </a:rPr>
              <a:t>, 2009: The US historical climatology network monthly data, version 2. </a:t>
            </a:r>
            <a:r>
              <a:rPr lang="en-US" sz="1200" i="1" dirty="0">
                <a:latin typeface="Times New Roman"/>
                <a:cs typeface="Times New Roman"/>
              </a:rPr>
              <a:t>Bull. Amer. Meteor. Soc.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10</a:t>
            </a:r>
            <a:r>
              <a:rPr lang="en-US" sz="1200" dirty="0">
                <a:latin typeface="Times New Roman"/>
                <a:cs typeface="Times New Roman"/>
              </a:rPr>
              <a:t>, 993-1007.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Menne</a:t>
            </a:r>
            <a:r>
              <a:rPr lang="en-US" sz="1200" dirty="0">
                <a:latin typeface="Times New Roman"/>
                <a:cs typeface="Times New Roman"/>
              </a:rPr>
              <a:t>, Jr., M.N., R. D. Bornstein, A. T. </a:t>
            </a:r>
            <a:r>
              <a:rPr lang="en-US" sz="1200" dirty="0" err="1">
                <a:latin typeface="Times New Roman"/>
                <a:cs typeface="Times New Roman"/>
              </a:rPr>
              <a:t>Ghebreegziabher</a:t>
            </a:r>
            <a:r>
              <a:rPr lang="en-US" sz="1200" dirty="0">
                <a:latin typeface="Times New Roman"/>
                <a:cs typeface="Times New Roman"/>
              </a:rPr>
              <a:t>, and J. Gonzalez, 2012: A case study on the impact of homogenizing monthly temperature series along coastal California. </a:t>
            </a:r>
            <a:r>
              <a:rPr lang="en-US" sz="1200" i="1" dirty="0">
                <a:latin typeface="Times New Roman"/>
                <a:cs typeface="Times New Roman"/>
              </a:rPr>
              <a:t>Proceedings Fall Meeting, </a:t>
            </a:r>
            <a:r>
              <a:rPr lang="en-US" sz="1200" dirty="0">
                <a:latin typeface="Times New Roman"/>
                <a:cs typeface="Times New Roman"/>
              </a:rPr>
              <a:t>San Francisco, CA, American Geophysical Union, [Available at http://</a:t>
            </a:r>
            <a:r>
              <a:rPr lang="en-US" sz="1200" dirty="0" err="1">
                <a:latin typeface="Times New Roman"/>
                <a:cs typeface="Times New Roman"/>
              </a:rPr>
              <a:t>fallmeeting.agu.org</a:t>
            </a:r>
            <a:r>
              <a:rPr lang="en-US" sz="1200" dirty="0">
                <a:latin typeface="Times New Roman"/>
                <a:cs typeface="Times New Roman"/>
              </a:rPr>
              <a:t>/2012/</a:t>
            </a:r>
            <a:r>
              <a:rPr lang="en-US" sz="1200" dirty="0" err="1">
                <a:latin typeface="Times New Roman"/>
                <a:cs typeface="Times New Roman"/>
              </a:rPr>
              <a:t>eposters</a:t>
            </a:r>
            <a:r>
              <a:rPr lang="en-US" sz="1200" dirty="0">
                <a:latin typeface="Times New Roman"/>
                <a:cs typeface="Times New Roman"/>
              </a:rPr>
              <a:t>/</a:t>
            </a:r>
            <a:r>
              <a:rPr lang="en-US" sz="1200" dirty="0" err="1">
                <a:latin typeface="Times New Roman"/>
                <a:cs typeface="Times New Roman"/>
              </a:rPr>
              <a:t>eposter</a:t>
            </a:r>
            <a:r>
              <a:rPr lang="en-US" sz="1200" dirty="0">
                <a:latin typeface="Times New Roman"/>
                <a:cs typeface="Times New Roman"/>
              </a:rPr>
              <a:t>/a43b-0135/]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Miller, N. L., and N. J. Schlegel, 2006: Climate change projected fire weather sensitivity: California Santa Ana wind occurrence.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Ress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dirty="0">
                <a:latin typeface="Times New Roman"/>
                <a:cs typeface="Times New Roman"/>
              </a:rPr>
              <a:t>., </a:t>
            </a:r>
            <a:r>
              <a:rPr lang="en-US" sz="1200" b="1" dirty="0">
                <a:latin typeface="Times New Roman"/>
                <a:cs typeface="Times New Roman"/>
              </a:rPr>
              <a:t>33</a:t>
            </a:r>
            <a:r>
              <a:rPr lang="en-US" sz="1200" dirty="0">
                <a:latin typeface="Times New Roman"/>
                <a:cs typeface="Times New Roman"/>
              </a:rPr>
              <a:t>, L15711.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Minobe</a:t>
            </a:r>
            <a:r>
              <a:rPr lang="en-US" sz="1200" dirty="0">
                <a:latin typeface="Times New Roman"/>
                <a:cs typeface="Times New Roman"/>
              </a:rPr>
              <a:t>, S., 1997: A 50–70 year climatic oscillation over the North Pacific and North America.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Ress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dirty="0">
                <a:latin typeface="Times New Roman"/>
                <a:cs typeface="Times New Roman"/>
              </a:rPr>
              <a:t>., </a:t>
            </a:r>
            <a:r>
              <a:rPr lang="en-US" sz="1200" b="1" dirty="0">
                <a:latin typeface="Times New Roman"/>
                <a:cs typeface="Times New Roman"/>
              </a:rPr>
              <a:t>24</a:t>
            </a:r>
            <a:r>
              <a:rPr lang="en-US" sz="1200" dirty="0">
                <a:latin typeface="Times New Roman"/>
                <a:cs typeface="Times New Roman"/>
              </a:rPr>
              <a:t>, 683-686.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Minobe</a:t>
            </a:r>
            <a:r>
              <a:rPr lang="en-US" sz="1200" dirty="0">
                <a:latin typeface="Times New Roman"/>
                <a:cs typeface="Times New Roman"/>
              </a:rPr>
              <a:t>, S., 2000: </a:t>
            </a:r>
            <a:r>
              <a:rPr lang="en-US" sz="1200" dirty="0" err="1">
                <a:latin typeface="Times New Roman"/>
                <a:cs typeface="Times New Roman"/>
              </a:rPr>
              <a:t>Spatio</a:t>
            </a:r>
            <a:r>
              <a:rPr lang="en-US" sz="1200" dirty="0">
                <a:latin typeface="Times New Roman"/>
                <a:cs typeface="Times New Roman"/>
              </a:rPr>
              <a:t>-temporal structure of the </a:t>
            </a:r>
            <a:r>
              <a:rPr lang="en-US" sz="1200" dirty="0" err="1">
                <a:latin typeface="Times New Roman"/>
                <a:cs typeface="Times New Roman"/>
              </a:rPr>
              <a:t>pentadecadal</a:t>
            </a:r>
            <a:r>
              <a:rPr lang="en-US" sz="1200" dirty="0">
                <a:latin typeface="Times New Roman"/>
                <a:cs typeface="Times New Roman"/>
              </a:rPr>
              <a:t> variability over the North Pacific. </a:t>
            </a:r>
            <a:r>
              <a:rPr lang="en-US" sz="1200" i="1" dirty="0" err="1">
                <a:latin typeface="Times New Roman"/>
                <a:cs typeface="Times New Roman"/>
              </a:rPr>
              <a:t>Prog</a:t>
            </a:r>
            <a:r>
              <a:rPr lang="en-US" sz="1200" i="1" dirty="0">
                <a:latin typeface="Times New Roman"/>
                <a:cs typeface="Times New Roman"/>
              </a:rPr>
              <a:t>. </a:t>
            </a:r>
            <a:r>
              <a:rPr lang="en-US" sz="1200" i="1" dirty="0" err="1">
                <a:latin typeface="Times New Roman"/>
                <a:cs typeface="Times New Roman"/>
              </a:rPr>
              <a:t>Oceanogr</a:t>
            </a:r>
            <a:r>
              <a:rPr lang="en-US" sz="1200" dirty="0">
                <a:latin typeface="Times New Roman"/>
                <a:cs typeface="Times New Roman"/>
              </a:rPr>
              <a:t>., </a:t>
            </a:r>
            <a:r>
              <a:rPr lang="en-US" sz="1200" b="1" dirty="0">
                <a:latin typeface="Times New Roman"/>
                <a:cs typeface="Times New Roman"/>
              </a:rPr>
              <a:t>47</a:t>
            </a:r>
            <a:r>
              <a:rPr lang="en-US" sz="1200" dirty="0">
                <a:latin typeface="Times New Roman"/>
                <a:cs typeface="Times New Roman"/>
              </a:rPr>
              <a:t>, 381–408.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Mintz</a:t>
            </a:r>
            <a:r>
              <a:rPr lang="en-US" sz="1200" dirty="0">
                <a:latin typeface="Times New Roman"/>
                <a:cs typeface="Times New Roman"/>
              </a:rPr>
              <a:t>, Y., 1984: The sensitivity of numerically simulated climates to land-surface boundary conditions. In </a:t>
            </a:r>
            <a:r>
              <a:rPr lang="en-US" sz="1200" i="1" dirty="0">
                <a:latin typeface="Times New Roman"/>
                <a:cs typeface="Times New Roman"/>
              </a:rPr>
              <a:t>The Global Climate, </a:t>
            </a:r>
            <a:r>
              <a:rPr lang="en-US" sz="1200" dirty="0">
                <a:latin typeface="Times New Roman"/>
                <a:cs typeface="Times New Roman"/>
              </a:rPr>
              <a:t>Houghton, J., Cambridge Univ. Press, 79–105.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Nemani</a:t>
            </a:r>
            <a:r>
              <a:rPr lang="en-US" sz="1200" dirty="0">
                <a:latin typeface="Times New Roman"/>
                <a:cs typeface="Times New Roman"/>
              </a:rPr>
              <a:t>, R. R., M. A. White, D. R. </a:t>
            </a:r>
            <a:r>
              <a:rPr lang="en-US" sz="1200" dirty="0" err="1">
                <a:latin typeface="Times New Roman"/>
                <a:cs typeface="Times New Roman"/>
              </a:rPr>
              <a:t>Cayan</a:t>
            </a:r>
            <a:r>
              <a:rPr lang="en-US" sz="1200" dirty="0">
                <a:latin typeface="Times New Roman"/>
                <a:cs typeface="Times New Roman"/>
              </a:rPr>
              <a:t>, G. V. Jones, S. W. Running, and J. C. Coughlan, 2001: Asymmetric warming over coastal California and its impact on the premium wine industry. </a:t>
            </a:r>
            <a:r>
              <a:rPr lang="en-US" sz="1200" i="1" dirty="0">
                <a:latin typeface="Times New Roman"/>
                <a:cs typeface="Times New Roman"/>
              </a:rPr>
              <a:t>Climate Research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19, </a:t>
            </a:r>
            <a:r>
              <a:rPr lang="en-US" sz="1200" dirty="0">
                <a:latin typeface="Times New Roman"/>
                <a:cs typeface="Times New Roman"/>
              </a:rPr>
              <a:t>25–34.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Papineau</a:t>
            </a:r>
            <a:r>
              <a:rPr lang="en-US" sz="1200" dirty="0">
                <a:latin typeface="Times New Roman"/>
                <a:cs typeface="Times New Roman"/>
              </a:rPr>
              <a:t>, J. M., 2001: Wintertime temperature anomalies in Alaska correlated with ENSO and PDO. </a:t>
            </a:r>
            <a:r>
              <a:rPr lang="en-US" sz="1200" i="1" dirty="0">
                <a:latin typeface="Times New Roman"/>
                <a:cs typeface="Times New Roman"/>
              </a:rPr>
              <a:t>International Journal of Climatology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21</a:t>
            </a:r>
            <a:r>
              <a:rPr lang="en-US" sz="1200" dirty="0">
                <a:latin typeface="Times New Roman"/>
                <a:cs typeface="Times New Roman"/>
              </a:rPr>
              <a:t>, 1577-1592.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Pielke</a:t>
            </a:r>
            <a:r>
              <a:rPr lang="en-US" sz="1200" dirty="0">
                <a:latin typeface="Times New Roman"/>
                <a:cs typeface="Times New Roman"/>
              </a:rPr>
              <a:t> Sr., R. A., G. </a:t>
            </a:r>
            <a:r>
              <a:rPr lang="en-US" sz="1200" dirty="0" err="1">
                <a:latin typeface="Times New Roman"/>
                <a:cs typeface="Times New Roman"/>
              </a:rPr>
              <a:t>Marland</a:t>
            </a:r>
            <a:r>
              <a:rPr lang="en-US" sz="1200" dirty="0">
                <a:latin typeface="Times New Roman"/>
                <a:cs typeface="Times New Roman"/>
              </a:rPr>
              <a:t>, R. A. Betts, T. N. Chase, J. L. Eastman, J. O Niles, D. </a:t>
            </a:r>
            <a:r>
              <a:rPr lang="en-US" sz="1200" dirty="0" err="1">
                <a:latin typeface="Times New Roman"/>
                <a:cs typeface="Times New Roman"/>
              </a:rPr>
              <a:t>Niyogi</a:t>
            </a:r>
            <a:r>
              <a:rPr lang="en-US" sz="1200" dirty="0">
                <a:latin typeface="Times New Roman"/>
                <a:cs typeface="Times New Roman"/>
              </a:rPr>
              <a:t>, and S. Running, 2002: The influence of land-use change and landscape dynamics on the climate system: relevance to climate-change policy beyond the </a:t>
            </a:r>
            <a:r>
              <a:rPr lang="en-US" sz="1200" dirty="0" err="1">
                <a:latin typeface="Times New Roman"/>
                <a:cs typeface="Times New Roman"/>
              </a:rPr>
              <a:t>radiative</a:t>
            </a:r>
            <a:r>
              <a:rPr lang="en-US" sz="1200" dirty="0">
                <a:latin typeface="Times New Roman"/>
                <a:cs typeface="Times New Roman"/>
              </a:rPr>
              <a:t> effect of greenhouse gases. </a:t>
            </a:r>
            <a:r>
              <a:rPr lang="en-US" sz="1200" i="1" dirty="0">
                <a:latin typeface="Times New Roman"/>
                <a:cs typeface="Times New Roman"/>
              </a:rPr>
              <a:t>Philosophical Trans. of Royal Soc. of London-A, </a:t>
            </a:r>
            <a:r>
              <a:rPr lang="en-US" sz="1200" b="1" dirty="0">
                <a:latin typeface="Times New Roman"/>
                <a:cs typeface="Times New Roman"/>
              </a:rPr>
              <a:t>360, </a:t>
            </a:r>
            <a:r>
              <a:rPr lang="en-US" sz="1200" dirty="0">
                <a:latin typeface="Times New Roman"/>
                <a:cs typeface="Times New Roman"/>
              </a:rPr>
              <a:t>1705–1717.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Root, H. E., 1960: San Francisco, the air conditioned city. </a:t>
            </a:r>
            <a:r>
              <a:rPr lang="en-US" sz="1200" i="1" dirty="0" err="1">
                <a:latin typeface="Times New Roman"/>
                <a:cs typeface="Times New Roman"/>
              </a:rPr>
              <a:t>Weatherwise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13</a:t>
            </a:r>
            <a:r>
              <a:rPr lang="en-US" sz="1200" dirty="0">
                <a:latin typeface="Times New Roman"/>
                <a:cs typeface="Times New Roman"/>
              </a:rPr>
              <a:t>, 47-54.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Seaman, N. L., D. R. Stauffer, and A. M. </a:t>
            </a:r>
            <a:r>
              <a:rPr lang="en-US" sz="1200" dirty="0" err="1">
                <a:latin typeface="Times New Roman"/>
                <a:cs typeface="Times New Roman"/>
              </a:rPr>
              <a:t>Lario</a:t>
            </a:r>
            <a:r>
              <a:rPr lang="en-US" sz="1200" dirty="0">
                <a:latin typeface="Times New Roman"/>
                <a:cs typeface="Times New Roman"/>
              </a:rPr>
              <a:t>-Gibbs, 1995: A </a:t>
            </a:r>
            <a:r>
              <a:rPr lang="en-US" sz="1200" dirty="0" err="1">
                <a:latin typeface="Times New Roman"/>
                <a:cs typeface="Times New Roman"/>
              </a:rPr>
              <a:t>multiscale</a:t>
            </a:r>
            <a:r>
              <a:rPr lang="en-US" sz="1200" dirty="0">
                <a:latin typeface="Times New Roman"/>
                <a:cs typeface="Times New Roman"/>
              </a:rPr>
              <a:t> four-dimensional data assimilation system applied in the San Joaquin Valley during SARMAP. Part I: modeling design and basic performance characteristics. </a:t>
            </a:r>
            <a:r>
              <a:rPr lang="en-US" sz="1200" i="1" dirty="0">
                <a:latin typeface="Times New Roman"/>
                <a:cs typeface="Times New Roman"/>
              </a:rPr>
              <a:t>J. Appl. Meteor</a:t>
            </a:r>
            <a:r>
              <a:rPr lang="en-US" sz="1200" dirty="0">
                <a:latin typeface="Times New Roman"/>
                <a:cs typeface="Times New Roman"/>
              </a:rPr>
              <a:t>., </a:t>
            </a:r>
            <a:r>
              <a:rPr lang="en-US" sz="1200" b="1" dirty="0">
                <a:latin typeface="Times New Roman"/>
                <a:cs typeface="Times New Roman"/>
              </a:rPr>
              <a:t>34</a:t>
            </a:r>
            <a:r>
              <a:rPr lang="en-US" sz="1200" dirty="0">
                <a:latin typeface="Times New Roman"/>
                <a:cs typeface="Times New Roman"/>
              </a:rPr>
              <a:t>, 1739-171.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Seo</a:t>
            </a:r>
            <a:r>
              <a:rPr lang="en-US" sz="1200" dirty="0">
                <a:latin typeface="Times New Roman"/>
                <a:cs typeface="Times New Roman"/>
              </a:rPr>
              <a:t>, H., K. H. Brink, C. E. Dorman, D. </a:t>
            </a:r>
            <a:r>
              <a:rPr lang="en-US" sz="1200" dirty="0" err="1">
                <a:latin typeface="Times New Roman"/>
                <a:cs typeface="Times New Roman"/>
              </a:rPr>
              <a:t>Koracin</a:t>
            </a:r>
            <a:r>
              <a:rPr lang="en-US" sz="1200" dirty="0">
                <a:latin typeface="Times New Roman"/>
                <a:cs typeface="Times New Roman"/>
              </a:rPr>
              <a:t>, and C. A. Edwards , 2012: What determines the spatial pattern in summer upwelling trends on the U.S. West Coast?, </a:t>
            </a:r>
            <a:r>
              <a:rPr lang="en-US" sz="1200" i="1" dirty="0">
                <a:latin typeface="Times New Roman"/>
                <a:cs typeface="Times New Roman"/>
              </a:rPr>
              <a:t>J.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117</a:t>
            </a:r>
            <a:r>
              <a:rPr lang="en-US" sz="1200" dirty="0">
                <a:latin typeface="Times New Roman"/>
                <a:cs typeface="Times New Roman"/>
              </a:rPr>
              <a:t>, C08012, doi:10.1029/2012JC008016.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Sequera, P., O. Rhone, J.E. González, R. Bornstein, and B. </a:t>
            </a:r>
            <a:r>
              <a:rPr lang="en-US" sz="1200" dirty="0" err="1">
                <a:latin typeface="Times New Roman"/>
                <a:cs typeface="Times New Roman"/>
              </a:rPr>
              <a:t>Lebassi</a:t>
            </a:r>
            <a:r>
              <a:rPr lang="en-US" sz="1200" dirty="0">
                <a:latin typeface="Times New Roman"/>
                <a:cs typeface="Times New Roman"/>
              </a:rPr>
              <a:t>, 2011: Impacts of Climate Changes in the Northern Pacific Coast on Related Regional Scale Energy Demands.  2011 ASME International Conference on Energy Sustainability, August 7-10, 2011, Washington DC, Paper No.  ESFuelCell2011-54708.  </a:t>
            </a:r>
          </a:p>
        </p:txBody>
      </p:sp>
    </p:spTree>
    <p:extLst>
      <p:ext uri="{BB962C8B-B14F-4D97-AF65-F5344CB8AC3E}">
        <p14:creationId xmlns:p14="http://schemas.microsoft.com/office/powerpoint/2010/main" val="26784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References </a:t>
            </a:r>
            <a:endParaRPr lang="en-US" sz="2000" b="1" dirty="0" smtClean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10600" cy="44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1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200" dirty="0" smtClean="0">
                <a:latin typeface="Times New Roman"/>
                <a:cs typeface="Times New Roman"/>
              </a:rPr>
              <a:t>Sequera</a:t>
            </a:r>
            <a:r>
              <a:rPr lang="en-US" sz="1200" dirty="0">
                <a:latin typeface="Times New Roman"/>
                <a:cs typeface="Times New Roman"/>
              </a:rPr>
              <a:t>, P., Y. Molina, R. Bornstein and J.E. González, 2013: Energy Demand Projections in California in the 21</a:t>
            </a:r>
            <a:r>
              <a:rPr lang="en-US" sz="1200" baseline="30000" dirty="0">
                <a:latin typeface="Times New Roman"/>
                <a:cs typeface="Times New Roman"/>
              </a:rPr>
              <a:t>st</a:t>
            </a:r>
            <a:r>
              <a:rPr lang="en-US" sz="1200" dirty="0">
                <a:latin typeface="Times New Roman"/>
                <a:cs typeface="Times New Roman"/>
              </a:rPr>
              <a:t> Century:  Journal of Solar Energy Engineering, submitted.  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Snyder, M. A. </a:t>
            </a:r>
            <a:r>
              <a:rPr lang="en-US" sz="1200" i="1" dirty="0">
                <a:latin typeface="Times New Roman"/>
                <a:cs typeface="Times New Roman"/>
              </a:rPr>
              <a:t>et al., </a:t>
            </a:r>
            <a:r>
              <a:rPr lang="en-US" sz="1200" dirty="0">
                <a:latin typeface="Times New Roman"/>
                <a:cs typeface="Times New Roman"/>
              </a:rPr>
              <a:t>2003:Future climate change and upwelling in the California Current.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i="1" dirty="0">
                <a:latin typeface="Times New Roman"/>
                <a:cs typeface="Times New Roman"/>
              </a:rPr>
              <a:t>., </a:t>
            </a:r>
            <a:r>
              <a:rPr lang="en-US" sz="1200" b="1" dirty="0">
                <a:latin typeface="Times New Roman"/>
                <a:cs typeface="Times New Roman"/>
              </a:rPr>
              <a:t>30, </a:t>
            </a:r>
            <a:r>
              <a:rPr lang="en-US" sz="1200" dirty="0">
                <a:latin typeface="Times New Roman"/>
                <a:cs typeface="Times New Roman"/>
              </a:rPr>
              <a:t>1823, doi:10.1029/2003GL017647.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Trenberth</a:t>
            </a:r>
            <a:r>
              <a:rPr lang="en-US" sz="1200" dirty="0">
                <a:latin typeface="Times New Roman"/>
                <a:cs typeface="Times New Roman"/>
              </a:rPr>
              <a:t>, K. E. and J. W. </a:t>
            </a:r>
            <a:r>
              <a:rPr lang="en-US" sz="1200" dirty="0" err="1">
                <a:latin typeface="Times New Roman"/>
                <a:cs typeface="Times New Roman"/>
              </a:rPr>
              <a:t>Hurrell</a:t>
            </a:r>
            <a:r>
              <a:rPr lang="en-US" sz="1200" dirty="0">
                <a:latin typeface="Times New Roman"/>
                <a:cs typeface="Times New Roman"/>
              </a:rPr>
              <a:t>, 1994: Decadal atmosphere-ocean variations in the Pacific. </a:t>
            </a:r>
            <a:r>
              <a:rPr lang="en-US" sz="1200" i="1" dirty="0" err="1">
                <a:latin typeface="Times New Roman"/>
                <a:cs typeface="Times New Roman"/>
              </a:rPr>
              <a:t>Clim</a:t>
            </a:r>
            <a:r>
              <a:rPr lang="en-US" sz="1200" i="1" dirty="0">
                <a:latin typeface="Times New Roman"/>
                <a:cs typeface="Times New Roman"/>
              </a:rPr>
              <a:t>. Dynamics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9</a:t>
            </a:r>
            <a:r>
              <a:rPr lang="en-US" sz="1200" dirty="0">
                <a:latin typeface="Times New Roman"/>
                <a:cs typeface="Times New Roman"/>
              </a:rPr>
              <a:t>, 303-319.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Walters, J. T., R. T. </a:t>
            </a:r>
            <a:r>
              <a:rPr lang="en-US" sz="1200" dirty="0" err="1">
                <a:latin typeface="Times New Roman"/>
                <a:cs typeface="Times New Roman"/>
              </a:rPr>
              <a:t>McNider</a:t>
            </a:r>
            <a:r>
              <a:rPr lang="en-US" sz="1200" dirty="0">
                <a:latin typeface="Times New Roman"/>
                <a:cs typeface="Times New Roman"/>
              </a:rPr>
              <a:t>, X. Shi, W. B Norris, and J. R. Christy 2007: Positive </a:t>
            </a:r>
            <a:r>
              <a:rPr lang="en-US" sz="1200" dirty="0" err="1">
                <a:latin typeface="Times New Roman"/>
                <a:cs typeface="Times New Roman"/>
              </a:rPr>
              <a:t>sur</a:t>
            </a:r>
            <a:r>
              <a:rPr lang="en-US" sz="1200" dirty="0">
                <a:latin typeface="Times New Roman"/>
                <a:cs typeface="Times New Roman"/>
              </a:rPr>
              <a:t>-face temperature feedback in the stable nocturnal boundary layer. </a:t>
            </a:r>
            <a:r>
              <a:rPr lang="en-US" sz="1200" i="1" dirty="0" err="1">
                <a:latin typeface="Times New Roman"/>
                <a:cs typeface="Times New Roman"/>
              </a:rPr>
              <a:t>Geophys</a:t>
            </a:r>
            <a:r>
              <a:rPr lang="en-US" sz="1200" i="1" dirty="0">
                <a:latin typeface="Times New Roman"/>
                <a:cs typeface="Times New Roman"/>
              </a:rPr>
              <a:t>. Res. </a:t>
            </a:r>
            <a:r>
              <a:rPr lang="en-US" sz="1200" i="1" dirty="0" err="1">
                <a:latin typeface="Times New Roman"/>
                <a:cs typeface="Times New Roman"/>
              </a:rPr>
              <a:t>Lett</a:t>
            </a:r>
            <a:r>
              <a:rPr lang="en-US" sz="1200" i="1" dirty="0">
                <a:latin typeface="Times New Roman"/>
                <a:cs typeface="Times New Roman"/>
              </a:rPr>
              <a:t>.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34, </a:t>
            </a:r>
            <a:r>
              <a:rPr lang="en-US" sz="1200" dirty="0">
                <a:latin typeface="Times New Roman"/>
                <a:cs typeface="Times New Roman"/>
              </a:rPr>
              <a:t>L12709, doi:10.1029/2007GL029505.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Williams, W., and R. </a:t>
            </a:r>
            <a:r>
              <a:rPr lang="en-US" sz="1200" dirty="0" err="1">
                <a:latin typeface="Times New Roman"/>
                <a:cs typeface="Times New Roman"/>
              </a:rPr>
              <a:t>DeMandel</a:t>
            </a:r>
            <a:r>
              <a:rPr lang="en-US" sz="1200" dirty="0">
                <a:latin typeface="Times New Roman"/>
                <a:cs typeface="Times New Roman"/>
              </a:rPr>
              <a:t>, 1966: Land-sea Boundary Effects on Small Scale Circulations. SJSU Res. Rep., Meteor. Dept., 97 pp.</a:t>
            </a:r>
          </a:p>
          <a:p>
            <a:pPr>
              <a:buFont typeface="Arial"/>
              <a:buChar char="•"/>
            </a:pPr>
            <a:r>
              <a:rPr lang="en-US" sz="1200" dirty="0" err="1">
                <a:latin typeface="Times New Roman"/>
                <a:cs typeface="Times New Roman"/>
              </a:rPr>
              <a:t>Xu</a:t>
            </a:r>
            <a:r>
              <a:rPr lang="en-US" sz="1200" dirty="0">
                <a:latin typeface="Times New Roman"/>
                <a:cs typeface="Times New Roman"/>
              </a:rPr>
              <a:t>, C., T. Chen, W. Li and Y. Chen, 2006: Climate change and hydrologic process response in the </a:t>
            </a:r>
            <a:r>
              <a:rPr lang="en-US" sz="1200" dirty="0" err="1">
                <a:latin typeface="Times New Roman"/>
                <a:cs typeface="Times New Roman"/>
              </a:rPr>
              <a:t>Tarim</a:t>
            </a:r>
            <a:r>
              <a:rPr lang="en-US" sz="1200" dirty="0">
                <a:latin typeface="Times New Roman"/>
                <a:cs typeface="Times New Roman"/>
              </a:rPr>
              <a:t> River Basin over the past 50 years. </a:t>
            </a:r>
            <a:r>
              <a:rPr lang="en-US" sz="1200" i="1" dirty="0">
                <a:latin typeface="Times New Roman"/>
                <a:cs typeface="Times New Roman"/>
              </a:rPr>
              <a:t>Chinese Science Bulletin</a:t>
            </a:r>
            <a:r>
              <a:rPr lang="en-US" sz="1200" dirty="0">
                <a:latin typeface="Times New Roman"/>
                <a:cs typeface="Times New Roman"/>
              </a:rPr>
              <a:t>. </a:t>
            </a:r>
            <a:r>
              <a:rPr lang="en-US" sz="1200" b="1" dirty="0">
                <a:latin typeface="Times New Roman"/>
                <a:cs typeface="Times New Roman"/>
              </a:rPr>
              <a:t>51</a:t>
            </a:r>
            <a:r>
              <a:rPr lang="en-US" sz="1200" dirty="0">
                <a:latin typeface="Times New Roman"/>
                <a:cs typeface="Times New Roman"/>
              </a:rPr>
              <a:t> Supp. I, 25-36.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Zhang, H., 1997: Henderson-Sellers, A. &amp; </a:t>
            </a:r>
            <a:r>
              <a:rPr lang="en-US" sz="1200" dirty="0" err="1">
                <a:latin typeface="Times New Roman"/>
                <a:cs typeface="Times New Roman"/>
              </a:rPr>
              <a:t>McGuffie</a:t>
            </a:r>
            <a:r>
              <a:rPr lang="en-US" sz="1200" dirty="0">
                <a:latin typeface="Times New Roman"/>
                <a:cs typeface="Times New Roman"/>
              </a:rPr>
              <a:t>, K. Impacts of tropical deforestation. Part II: The role of large scale dynamics. </a:t>
            </a:r>
            <a:r>
              <a:rPr lang="en-US" sz="1200" i="1" dirty="0">
                <a:latin typeface="Times New Roman"/>
                <a:cs typeface="Times New Roman"/>
              </a:rPr>
              <a:t>J. Climate, </a:t>
            </a:r>
            <a:r>
              <a:rPr lang="en-US" sz="1200" b="1" dirty="0">
                <a:latin typeface="Times New Roman"/>
                <a:cs typeface="Times New Roman"/>
              </a:rPr>
              <a:t>10, </a:t>
            </a:r>
            <a:r>
              <a:rPr lang="en-US" sz="1200" dirty="0">
                <a:latin typeface="Times New Roman"/>
                <a:cs typeface="Times New Roman"/>
              </a:rPr>
              <a:t>2498–2522.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Zhang, Y., J. M. Wallace and D. S. </a:t>
            </a:r>
            <a:r>
              <a:rPr lang="en-US" sz="1200" dirty="0" err="1">
                <a:latin typeface="Times New Roman"/>
                <a:cs typeface="Times New Roman"/>
              </a:rPr>
              <a:t>Battisti</a:t>
            </a:r>
            <a:r>
              <a:rPr lang="en-US" sz="1200" dirty="0">
                <a:latin typeface="Times New Roman"/>
                <a:cs typeface="Times New Roman"/>
              </a:rPr>
              <a:t>, 1997: ENSO-like Interdecadal Variability. </a:t>
            </a:r>
            <a:r>
              <a:rPr lang="en-US" sz="1200" i="1" dirty="0">
                <a:latin typeface="Times New Roman"/>
                <a:cs typeface="Times New Roman"/>
              </a:rPr>
              <a:t>Journal of Climate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b="1" dirty="0">
                <a:latin typeface="Times New Roman"/>
                <a:cs typeface="Times New Roman"/>
              </a:rPr>
              <a:t>10</a:t>
            </a:r>
            <a:r>
              <a:rPr lang="en-US" sz="1200" dirty="0">
                <a:latin typeface="Times New Roman"/>
                <a:cs typeface="Times New Roman"/>
              </a:rPr>
              <a:t>, 1004-1020.</a:t>
            </a:r>
          </a:p>
          <a:p>
            <a:pPr>
              <a:buFont typeface="Arial"/>
              <a:buChar char="•"/>
            </a:pPr>
            <a:r>
              <a:rPr lang="en-US" sz="1200" dirty="0">
                <a:latin typeface="Times New Roman"/>
                <a:cs typeface="Times New Roman"/>
              </a:rPr>
              <a:t>The City of San Diego City Council, 2008: Final Program Environmental Impact Report (PEIR) [Available at http://</a:t>
            </a:r>
            <a:r>
              <a:rPr lang="en-US" sz="1200" dirty="0" err="1">
                <a:latin typeface="Times New Roman"/>
                <a:cs typeface="Times New Roman"/>
              </a:rPr>
              <a:t>www.sandiego.gov</a:t>
            </a:r>
            <a:r>
              <a:rPr lang="en-US" sz="1200" dirty="0">
                <a:latin typeface="Times New Roman"/>
                <a:cs typeface="Times New Roman"/>
              </a:rPr>
              <a:t>/planning/</a:t>
            </a:r>
            <a:r>
              <a:rPr lang="en-US" sz="1200" dirty="0" err="1">
                <a:latin typeface="Times New Roman"/>
                <a:cs typeface="Times New Roman"/>
              </a:rPr>
              <a:t>genplan</a:t>
            </a:r>
            <a:r>
              <a:rPr lang="en-US" sz="1200" dirty="0">
                <a:latin typeface="Times New Roman"/>
                <a:cs typeface="Times New Roman"/>
              </a:rPr>
              <a:t>/</a:t>
            </a:r>
            <a:r>
              <a:rPr lang="en-US" sz="1200" dirty="0" err="1">
                <a:latin typeface="Times New Roman"/>
                <a:cs typeface="Times New Roman"/>
              </a:rPr>
              <a:t>pdf</a:t>
            </a:r>
            <a:r>
              <a:rPr lang="en-US" sz="1200" dirty="0">
                <a:latin typeface="Times New Roman"/>
                <a:cs typeface="Times New Roman"/>
              </a:rPr>
              <a:t>/</a:t>
            </a:r>
            <a:r>
              <a:rPr lang="en-US" sz="1200" dirty="0" err="1">
                <a:latin typeface="Times New Roman"/>
                <a:cs typeface="Times New Roman"/>
              </a:rPr>
              <a:t>peir</a:t>
            </a:r>
            <a:r>
              <a:rPr lang="en-US" sz="1200" dirty="0">
                <a:latin typeface="Times New Roman"/>
                <a:cs typeface="Times New Roman"/>
              </a:rPr>
              <a:t>]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1400" dirty="0">
              <a:latin typeface="Times New Roman"/>
              <a:cs typeface="Times New Roman"/>
            </a:endParaRP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16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endParaRPr lang="en-US" sz="2000" u="sng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85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8229600" cy="242888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24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Motivation : Regional Cooling  in a Warming World</a:t>
            </a:r>
            <a:endParaRPr lang="en-US" sz="2400" i="0" dirty="0">
              <a:solidFill>
                <a:srgbClr val="FFF80A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03" y="803256"/>
            <a:ext cx="4178397" cy="209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83" t="20000" r="14583" b="10001"/>
          <a:stretch>
            <a:fillRect/>
          </a:stretch>
        </p:blipFill>
        <p:spPr bwMode="auto">
          <a:xfrm>
            <a:off x="4572000" y="609600"/>
            <a:ext cx="4191000" cy="27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3400" y="4114800"/>
            <a:ext cx="8247186" cy="29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  <a:defRPr/>
            </a:pPr>
            <a:r>
              <a:rPr lang="en-US" sz="1800" dirty="0">
                <a:latin typeface="Times New Roman"/>
                <a:ea typeface="ＭＳ Ｐゴシック" charset="0"/>
                <a:cs typeface="Times New Roman"/>
              </a:rPr>
              <a:t>Low-elevation coastal-cooling  &amp;  high elevation &amp; </a:t>
            </a:r>
            <a:r>
              <a:rPr lang="en-US" sz="1800" dirty="0" smtClean="0">
                <a:latin typeface="Times New Roman"/>
                <a:ea typeface="ＭＳ Ｐゴシック" charset="0"/>
                <a:cs typeface="Times New Roman"/>
              </a:rPr>
              <a:t>inland-warming.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  <a:defRPr/>
            </a:pPr>
            <a:r>
              <a:rPr lang="en-US" sz="1800" dirty="0">
                <a:latin typeface="Times New Roman"/>
                <a:cs typeface="Times New Roman"/>
              </a:rPr>
              <a:t>Significance levels: solid circles &gt;99% &amp; open circles &lt;90</a:t>
            </a:r>
            <a:r>
              <a:rPr lang="en-US" sz="1800" dirty="0" smtClean="0">
                <a:latin typeface="Times New Roman"/>
                <a:cs typeface="Times New Roman"/>
              </a:rPr>
              <a:t>%.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  <a:defRPr/>
            </a:pPr>
            <a:r>
              <a:rPr lang="en-US" sz="1800" dirty="0">
                <a:latin typeface="Times New Roman"/>
                <a:cs typeface="Times New Roman"/>
              </a:rPr>
              <a:t>Brown arrows indicate predominant summer flow </a:t>
            </a:r>
            <a:r>
              <a:rPr lang="en-US" sz="1800" dirty="0" smtClean="0">
                <a:latin typeface="Times New Roman"/>
                <a:cs typeface="Times New Roman"/>
              </a:rPr>
              <a:t>patterns.</a:t>
            </a:r>
            <a:endParaRPr lang="en-US" sz="1800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  <a:defRPr/>
            </a:pPr>
            <a:r>
              <a:rPr lang="en-US" sz="1800" dirty="0" smtClean="0">
                <a:latin typeface="Times New Roman"/>
                <a:cs typeface="Times New Roman"/>
              </a:rPr>
              <a:t>Effect extended inland towards the Central Valley.</a:t>
            </a:r>
            <a:endParaRPr lang="en-US" sz="1800" dirty="0">
              <a:latin typeface="Times New Roman"/>
              <a:ea typeface="ＭＳ Ｐゴシック" charset="0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  <a:defRPr/>
            </a:pPr>
            <a:r>
              <a:rPr lang="en-US" sz="1800" dirty="0" smtClean="0">
                <a:latin typeface="Times New Roman"/>
                <a:ea typeface="ＭＳ Ｐゴシック" charset="0"/>
                <a:cs typeface="Times New Roman"/>
              </a:rPr>
              <a:t>SFBA more </a:t>
            </a:r>
            <a:r>
              <a:rPr lang="en-US" sz="1800" dirty="0">
                <a:latin typeface="Times New Roman"/>
                <a:ea typeface="ＭＳ Ｐゴシック" charset="0"/>
                <a:cs typeface="Times New Roman"/>
              </a:rPr>
              <a:t>complex topography than </a:t>
            </a:r>
            <a:r>
              <a:rPr lang="en-US" sz="1800" dirty="0" err="1">
                <a:latin typeface="Times New Roman"/>
                <a:ea typeface="ＭＳ Ｐゴシック" charset="0"/>
                <a:cs typeface="Times New Roman"/>
              </a:rPr>
              <a:t>SoCAB</a:t>
            </a:r>
            <a:r>
              <a:rPr lang="en-US" sz="1800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20000"/>
              <a:buFont typeface="Arial"/>
              <a:buChar char="•"/>
              <a:defRPr/>
            </a:pPr>
            <a:endParaRPr lang="en-US" sz="1800" dirty="0" smtClean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20000"/>
              <a:defRPr/>
            </a:pP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Hypothesis: </a:t>
            </a:r>
            <a:r>
              <a:rPr lang="en-US" sz="1800" dirty="0" smtClean="0">
                <a:latin typeface="Times New Roman"/>
                <a:cs typeface="Times New Roman"/>
              </a:rPr>
              <a:t>cooling summer </a:t>
            </a:r>
            <a:r>
              <a:rPr lang="en-US" sz="1800" dirty="0" err="1" smtClean="0">
                <a:latin typeface="Times New Roman"/>
                <a:cs typeface="Times New Roman"/>
              </a:rPr>
              <a:t>Tmax</a:t>
            </a:r>
            <a:r>
              <a:rPr lang="en-US" sz="1800" dirty="0" smtClean="0">
                <a:latin typeface="Times New Roman"/>
                <a:cs typeface="Times New Roman"/>
              </a:rPr>
              <a:t> values in coastal California arise (as a </a:t>
            </a:r>
            <a:r>
              <a:rPr lang="en-US" sz="1800" dirty="0" err="1" smtClean="0">
                <a:latin typeface="Times New Roman"/>
                <a:cs typeface="Times New Roman"/>
              </a:rPr>
              <a:t>posible</a:t>
            </a:r>
            <a:r>
              <a:rPr lang="en-US" sz="1800" dirty="0" smtClean="0">
                <a:latin typeface="Times New Roman"/>
                <a:cs typeface="Times New Roman"/>
              </a:rPr>
              <a:t> “reverse-reaction”) from </a:t>
            </a: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global warming </a:t>
            </a:r>
            <a:r>
              <a:rPr lang="en-US" sz="1800" dirty="0" smtClean="0">
                <a:latin typeface="Times New Roman"/>
                <a:cs typeface="Times New Roman"/>
              </a:rPr>
              <a:t>of inland areas, which results in increased sea-breeze flow activity.</a:t>
            </a:r>
            <a:endParaRPr lang="en-US" sz="1800" dirty="0" smtClean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3276600"/>
            <a:ext cx="8544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80A"/>
                </a:solidFill>
                <a:latin typeface="Times New Roman"/>
                <a:cs typeface="Times New Roman"/>
              </a:rPr>
              <a:t>Observed </a:t>
            </a:r>
            <a:r>
              <a:rPr lang="en-US" sz="18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1970-05 </a:t>
            </a:r>
            <a:r>
              <a:rPr lang="en-US" sz="1800" dirty="0">
                <a:solidFill>
                  <a:srgbClr val="FFF53B"/>
                </a:solidFill>
                <a:latin typeface="Times New Roman"/>
                <a:cs typeface="Times New Roman"/>
              </a:rPr>
              <a:t>SUMMER </a:t>
            </a:r>
            <a:r>
              <a:rPr lang="en-US" sz="1800" dirty="0" err="1" smtClean="0">
                <a:solidFill>
                  <a:srgbClr val="FFF80A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 err="1" smtClean="0">
                <a:solidFill>
                  <a:srgbClr val="FFF80A"/>
                </a:solidFill>
                <a:latin typeface="Times New Roman"/>
                <a:cs typeface="Times New Roman"/>
              </a:rPr>
              <a:t>max</a:t>
            </a:r>
            <a:r>
              <a:rPr lang="en-US" sz="18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FFF80A"/>
                </a:solidFill>
                <a:latin typeface="Times New Roman"/>
                <a:cs typeface="Times New Roman"/>
              </a:rPr>
              <a:t>(</a:t>
            </a:r>
            <a:r>
              <a:rPr lang="en-US" sz="1800" baseline="30000" dirty="0">
                <a:solidFill>
                  <a:srgbClr val="FFF80A"/>
                </a:solidFill>
                <a:latin typeface="Times New Roman"/>
                <a:cs typeface="Times New Roman"/>
              </a:rPr>
              <a:t>0</a:t>
            </a:r>
            <a:r>
              <a:rPr lang="en-US" sz="1800" dirty="0">
                <a:solidFill>
                  <a:srgbClr val="FFF80A"/>
                </a:solidFill>
                <a:latin typeface="Times New Roman"/>
                <a:cs typeface="Times New Roman"/>
              </a:rPr>
              <a:t>C/decade)</a:t>
            </a:r>
            <a:r>
              <a:rPr lang="en-US" sz="1800" b="1" dirty="0">
                <a:solidFill>
                  <a:srgbClr val="FFF80A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FFF80A"/>
                </a:solidFill>
                <a:latin typeface="Times New Roman"/>
                <a:cs typeface="Times New Roman"/>
              </a:rPr>
              <a:t>trends in </a:t>
            </a:r>
            <a:r>
              <a:rPr lang="en-US" sz="1800" dirty="0" err="1" smtClean="0">
                <a:solidFill>
                  <a:srgbClr val="FFF80A"/>
                </a:solidFill>
                <a:latin typeface="Times New Roman"/>
                <a:cs typeface="Times New Roman"/>
              </a:rPr>
              <a:t>SoCAB</a:t>
            </a:r>
            <a:r>
              <a:rPr lang="en-US" sz="18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 (left) &amp; SFBA (right)(</a:t>
            </a:r>
            <a:r>
              <a:rPr lang="en-US" sz="1800" dirty="0" err="1">
                <a:solidFill>
                  <a:srgbClr val="FFF80A"/>
                </a:solidFill>
                <a:latin typeface="Times New Roman"/>
                <a:cs typeface="Times New Roman"/>
              </a:rPr>
              <a:t>Lebassi</a:t>
            </a:r>
            <a:r>
              <a:rPr lang="en-US" sz="1800" dirty="0">
                <a:solidFill>
                  <a:srgbClr val="FFF80A"/>
                </a:solidFill>
                <a:latin typeface="Times New Roman"/>
                <a:cs typeface="Times New Roman"/>
              </a:rPr>
              <a:t> et al. 2009)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62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-457200" y="5831074"/>
            <a:ext cx="97536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lvl="1" indent="-285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Generally </a:t>
            </a:r>
            <a:r>
              <a:rPr lang="en-US" sz="1600" dirty="0">
                <a:latin typeface="Times New Roman"/>
                <a:cs typeface="Times New Roman"/>
              </a:rPr>
              <a:t>cooling at low-elevation coastal locations and warming at both inland and high elevation </a:t>
            </a:r>
            <a:r>
              <a:rPr lang="en-US" sz="1600" dirty="0" smtClean="0">
                <a:latin typeface="Times New Roman"/>
                <a:cs typeface="Times New Roman"/>
              </a:rPr>
              <a:t>sites.</a:t>
            </a:r>
          </a:p>
          <a:p>
            <a:pPr marL="742950" lvl="1" indent="-285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A few </a:t>
            </a:r>
            <a:r>
              <a:rPr lang="en-US" sz="1600" dirty="0" smtClean="0">
                <a:latin typeface="Times New Roman"/>
                <a:cs typeface="Times New Roman"/>
              </a:rPr>
              <a:t>cooling inland stations </a:t>
            </a:r>
            <a:r>
              <a:rPr lang="en-US" sz="1600" dirty="0">
                <a:latin typeface="Times New Roman"/>
                <a:cs typeface="Times New Roman"/>
              </a:rPr>
              <a:t>due to sea breeze penetration </a:t>
            </a:r>
            <a:r>
              <a:rPr lang="en-US" sz="1600" dirty="0" smtClean="0">
                <a:latin typeface="Times New Roman"/>
                <a:cs typeface="Times New Roman"/>
              </a:rPr>
              <a:t>and long</a:t>
            </a:r>
            <a:r>
              <a:rPr lang="en-US" sz="1600" dirty="0">
                <a:latin typeface="Times New Roman"/>
                <a:cs typeface="Times New Roman"/>
              </a:rPr>
              <a:t>-term increased </a:t>
            </a:r>
            <a:r>
              <a:rPr lang="en-US" sz="1600" dirty="0" smtClean="0">
                <a:latin typeface="Times New Roman"/>
                <a:cs typeface="Times New Roman"/>
              </a:rPr>
              <a:t>irrigation.</a:t>
            </a:r>
          </a:p>
          <a:p>
            <a:pPr marL="742950" lvl="1" indent="-28575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Two new coastal-cooling basins are seen.  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endParaRPr lang="en-US" sz="2000" dirty="0">
              <a:latin typeface="Georgi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209800"/>
            <a:ext cx="6019800" cy="3643563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610600" cy="1143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What is the spatial distribution </a:t>
            </a:r>
            <a:r>
              <a:rPr lang="en-US" sz="2400" i="0" dirty="0">
                <a:solidFill>
                  <a:srgbClr val="FFF80A"/>
                </a:solidFill>
                <a:latin typeface="Times New Roman"/>
                <a:cs typeface="Times New Roman"/>
              </a:rPr>
              <a:t>of </a:t>
            </a:r>
            <a:r>
              <a:rPr lang="en-US" sz="2400" i="0" dirty="0" smtClean="0">
                <a:solidFill>
                  <a:srgbClr val="FFF80A"/>
                </a:solidFill>
                <a:latin typeface="Times New Roman"/>
                <a:cs typeface="Times New Roman"/>
              </a:rPr>
              <a:t>California Coastal-Cooling?</a:t>
            </a:r>
            <a:r>
              <a:rPr lang="en-US" sz="1600" dirty="0">
                <a:solidFill>
                  <a:srgbClr val="FFF80A"/>
                </a:solidFill>
                <a:latin typeface="Times New Roman"/>
                <a:cs typeface="Times New Roman"/>
              </a:rPr>
              <a:t/>
            </a:r>
            <a:br>
              <a:rPr lang="en-US" sz="1600" dirty="0">
                <a:solidFill>
                  <a:srgbClr val="FFF80A"/>
                </a:solidFill>
                <a:latin typeface="Times New Roman"/>
                <a:cs typeface="Times New Roman"/>
              </a:rPr>
            </a:br>
            <a:endParaRPr lang="en-US" sz="2800" b="1" dirty="0" smtClean="0">
              <a:solidFill>
                <a:srgbClr val="FFF80A"/>
              </a:solidFill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90800" y="2900067"/>
            <a:ext cx="2610129" cy="2129133"/>
            <a:chOff x="2667000" y="1447800"/>
            <a:chExt cx="2610129" cy="2129133"/>
          </a:xfrm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2667000" y="2214450"/>
              <a:ext cx="533400" cy="457300"/>
            </a:xfrm>
            <a:prstGeom prst="rect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TextBox 2"/>
            <p:cNvSpPr txBox="1">
              <a:spLocks noChangeArrowheads="1"/>
            </p:cNvSpPr>
            <p:nvPr/>
          </p:nvSpPr>
          <p:spPr bwMode="auto">
            <a:xfrm>
              <a:off x="3657600" y="1447800"/>
              <a:ext cx="710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bg1"/>
                  </a:solidFill>
                </a:rPr>
                <a:t>SFBA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3200400" y="1676400"/>
              <a:ext cx="533400" cy="5381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886235" y="2221468"/>
              <a:ext cx="1390894" cy="1355465"/>
              <a:chOff x="7010461" y="316460"/>
              <a:chExt cx="1391001" cy="1355474"/>
            </a:xfrm>
          </p:grpSpPr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7010461" y="1295399"/>
                <a:ext cx="304787" cy="376535"/>
              </a:xfrm>
              <a:prstGeom prst="rect">
                <a:avLst/>
              </a:prstGeom>
              <a:noFill/>
              <a:ln w="412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15"/>
              <p:cNvSpPr txBox="1">
                <a:spLocks noChangeArrowheads="1"/>
              </p:cNvSpPr>
              <p:nvPr/>
            </p:nvSpPr>
            <p:spPr bwMode="auto">
              <a:xfrm>
                <a:off x="7543870" y="316460"/>
                <a:ext cx="857592" cy="338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 err="1">
                    <a:solidFill>
                      <a:schemeClr val="bg1"/>
                    </a:solidFill>
                  </a:rPr>
                  <a:t>SoCAB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7315252" y="685795"/>
                <a:ext cx="609647" cy="60960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5" name="Group 24"/>
          <p:cNvGrpSpPr/>
          <p:nvPr/>
        </p:nvGrpSpPr>
        <p:grpSpPr>
          <a:xfrm>
            <a:off x="1981200" y="4221778"/>
            <a:ext cx="2507217" cy="1188422"/>
            <a:chOff x="2064837" y="2743200"/>
            <a:chExt cx="2507217" cy="1188422"/>
          </a:xfrm>
        </p:grpSpPr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2064837" y="2743200"/>
              <a:ext cx="1516562" cy="584776"/>
              <a:chOff x="2166493" y="2743316"/>
              <a:chExt cx="1516638" cy="584667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3378316" y="2895687"/>
                <a:ext cx="304815" cy="304813"/>
              </a:xfrm>
              <a:prstGeom prst="rect">
                <a:avLst/>
              </a:prstGeom>
              <a:noFill/>
              <a:ln w="412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 bwMode="auto">
              <a:xfrm flipH="1">
                <a:off x="2997297" y="3048060"/>
                <a:ext cx="381019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TextBox 19"/>
              <p:cNvSpPr txBox="1">
                <a:spLocks noChangeArrowheads="1"/>
              </p:cNvSpPr>
              <p:nvPr/>
            </p:nvSpPr>
            <p:spPr bwMode="auto">
              <a:xfrm>
                <a:off x="2166493" y="2743316"/>
                <a:ext cx="983212" cy="58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111F41"/>
                    </a:solidFill>
                  </a:rPr>
                  <a:t>San Luis</a:t>
                </a:r>
              </a:p>
              <a:p>
                <a:pPr algn="ctr"/>
                <a:r>
                  <a:rPr lang="en-US" sz="1600" dirty="0">
                    <a:solidFill>
                      <a:srgbClr val="111F41"/>
                    </a:solidFill>
                  </a:rPr>
                  <a:t>Obispo</a:t>
                </a:r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2683451" y="3505203"/>
              <a:ext cx="1888603" cy="426419"/>
              <a:chOff x="2709080" y="4343368"/>
              <a:chExt cx="1888327" cy="426487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4216407" y="4343368"/>
                <a:ext cx="381000" cy="381000"/>
              </a:xfrm>
              <a:prstGeom prst="rect">
                <a:avLst/>
              </a:prstGeom>
              <a:noFill/>
              <a:ln w="412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3835462" y="4648217"/>
                <a:ext cx="38094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2709080" y="4431247"/>
                <a:ext cx="1142694" cy="338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111F41"/>
                    </a:solidFill>
                  </a:rPr>
                  <a:t>San Diego</a:t>
                </a:r>
              </a:p>
            </p:txBody>
          </p:sp>
        </p:grp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0" y="457200"/>
            <a:ext cx="88392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>
                <a:solidFill>
                  <a:srgbClr val="FFF80A"/>
                </a:solidFill>
                <a:latin typeface="Times New Roman"/>
                <a:cs typeface="Times New Roman"/>
              </a:rPr>
              <a:t>Daily Max </a:t>
            </a:r>
            <a:r>
              <a:rPr lang="en-US" sz="16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2</a:t>
            </a:r>
            <a:r>
              <a:rPr lang="en-US" sz="1600" dirty="0">
                <a:solidFill>
                  <a:srgbClr val="FFF80A"/>
                </a:solidFill>
                <a:latin typeface="Times New Roman"/>
                <a:cs typeface="Times New Roman"/>
              </a:rPr>
              <a:t>-meter Temperature</a:t>
            </a:r>
            <a:r>
              <a:rPr lang="en-US" sz="1600" dirty="0">
                <a:latin typeface="Times New Roman"/>
                <a:cs typeface="Times New Roman"/>
              </a:rPr>
              <a:t> data for </a:t>
            </a:r>
            <a:r>
              <a:rPr lang="en-US" sz="1600" dirty="0" smtClean="0">
                <a:latin typeface="Times New Roman"/>
                <a:cs typeface="Times New Roman"/>
              </a:rPr>
              <a:t>241 </a:t>
            </a:r>
            <a:r>
              <a:rPr lang="en-US" sz="1600" dirty="0">
                <a:latin typeface="Times New Roman"/>
                <a:cs typeface="Times New Roman"/>
              </a:rPr>
              <a:t>California sites (NWS Coop) from 1970-2010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Extreme monthly-average </a:t>
            </a:r>
            <a:r>
              <a:rPr lang="en-US" sz="1600" dirty="0" err="1" smtClean="0">
                <a:solidFill>
                  <a:srgbClr val="FFF53B"/>
                </a:solidFill>
                <a:latin typeface="Times New Roman"/>
                <a:cs typeface="Times New Roman"/>
              </a:rPr>
              <a:t>T</a:t>
            </a:r>
            <a:r>
              <a:rPr lang="en-US" sz="1600" baseline="-25000" dirty="0" err="1" smtClean="0">
                <a:solidFill>
                  <a:srgbClr val="FFF53B"/>
                </a:solidFill>
                <a:latin typeface="Times New Roman"/>
                <a:cs typeface="Times New Roman"/>
              </a:rPr>
              <a:t>max</a:t>
            </a:r>
            <a:r>
              <a:rPr lang="en-US" sz="16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 values (maxT</a:t>
            </a:r>
            <a:r>
              <a:rPr lang="en-US" sz="1600" baseline="-250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max</a:t>
            </a:r>
            <a:r>
              <a:rPr lang="en-US" sz="16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) </a:t>
            </a:r>
            <a:r>
              <a:rPr lang="en-US" sz="1600" dirty="0" smtClean="0">
                <a:latin typeface="Times New Roman"/>
                <a:cs typeface="Times New Roman"/>
              </a:rPr>
              <a:t>trends </a:t>
            </a:r>
            <a:r>
              <a:rPr lang="en-US" sz="1600" dirty="0">
                <a:latin typeface="Times New Roman"/>
                <a:cs typeface="Times New Roman"/>
              </a:rPr>
              <a:t>calculated (</a:t>
            </a:r>
            <a:r>
              <a:rPr lang="en-US" sz="1600" baseline="30000" dirty="0">
                <a:latin typeface="Times New Roman"/>
                <a:cs typeface="Times New Roman"/>
              </a:rPr>
              <a:t>0</a:t>
            </a:r>
            <a:r>
              <a:rPr lang="en-US" sz="1600" dirty="0">
                <a:latin typeface="Times New Roman"/>
                <a:cs typeface="Times New Roman"/>
              </a:rPr>
              <a:t>C/decade</a:t>
            </a:r>
            <a:r>
              <a:rPr lang="en-US" sz="1600" dirty="0" smtClean="0">
                <a:latin typeface="Times New Roman"/>
                <a:cs typeface="Times New Roman"/>
              </a:rPr>
              <a:t>) using linear regression. 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>
                <a:latin typeface="Times New Roman"/>
                <a:cs typeface="Times New Roman"/>
              </a:rPr>
              <a:t>The maxT</a:t>
            </a:r>
            <a:r>
              <a:rPr lang="en-US" sz="1600" baseline="-25000" dirty="0">
                <a:latin typeface="Times New Roman"/>
                <a:cs typeface="Times New Roman"/>
              </a:rPr>
              <a:t>max</a:t>
            </a:r>
            <a:r>
              <a:rPr lang="en-US" sz="1600" dirty="0">
                <a:latin typeface="Times New Roman"/>
                <a:cs typeface="Times New Roman"/>
              </a:rPr>
              <a:t> values were used as they are more closely related to energy brown outs, ozone episodes, and heat stress mortality.  They also decrease at a faster rate in coastal-cooling areas than do monthly-mean </a:t>
            </a:r>
            <a:r>
              <a:rPr lang="en-US" sz="1600" dirty="0" err="1">
                <a:latin typeface="Times New Roman"/>
                <a:cs typeface="Times New Roman"/>
              </a:rPr>
              <a:t>T</a:t>
            </a:r>
            <a:r>
              <a:rPr lang="en-US" sz="1600" baseline="-25000" dirty="0" err="1">
                <a:latin typeface="Times New Roman"/>
                <a:cs typeface="Times New Roman"/>
              </a:rPr>
              <a:t>max</a:t>
            </a:r>
            <a:r>
              <a:rPr lang="en-US" sz="1600" dirty="0">
                <a:latin typeface="Times New Roman"/>
                <a:cs typeface="Times New Roman"/>
              </a:rPr>
              <a:t> values (</a:t>
            </a:r>
            <a:r>
              <a:rPr lang="en-US" sz="1600" dirty="0" err="1">
                <a:latin typeface="Times New Roman"/>
                <a:cs typeface="Times New Roman"/>
              </a:rPr>
              <a:t>Ghebreegziabher</a:t>
            </a:r>
            <a:r>
              <a:rPr lang="en-US" sz="1600" dirty="0">
                <a:latin typeface="Times New Roman"/>
                <a:cs typeface="Times New Roman"/>
              </a:rPr>
              <a:t> 2013). 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6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0" dirty="0">
                <a:solidFill>
                  <a:srgbClr val="FFF80A"/>
                </a:solidFill>
                <a:latin typeface="Georgia" pitchFamily="28" charset="0"/>
                <a:cs typeface="+mj-cs"/>
              </a:rPr>
              <a:t>C</a:t>
            </a:r>
            <a:r>
              <a:rPr lang="en-US" sz="2000" i="0" dirty="0" smtClean="0">
                <a:solidFill>
                  <a:srgbClr val="FFF80A"/>
                </a:solidFill>
                <a:latin typeface="Georgia" pitchFamily="28" charset="0"/>
                <a:cs typeface="+mj-cs"/>
              </a:rPr>
              <a:t>hanges in urbanization: Landsat LCLU-Classification </a:t>
            </a:r>
            <a:endParaRPr lang="en-US" sz="2000" b="1" dirty="0" smtClean="0">
              <a:solidFill>
                <a:schemeClr val="hlink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Land Cover Classification for the LA area using Landsat images.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Four classes: urban (</a:t>
            </a:r>
            <a:r>
              <a:rPr lang="en-US" sz="1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latin typeface="Times New Roman"/>
                <a:cs typeface="Times New Roman"/>
              </a:rPr>
              <a:t>), non-urban (</a:t>
            </a:r>
            <a:r>
              <a:rPr lang="en-US" sz="1800" dirty="0" smtClean="0">
                <a:solidFill>
                  <a:srgbClr val="17FF0B"/>
                </a:solidFill>
                <a:latin typeface="Times New Roman"/>
                <a:cs typeface="Times New Roman"/>
              </a:rPr>
              <a:t>green</a:t>
            </a:r>
            <a:r>
              <a:rPr lang="en-US" sz="1800" dirty="0" smtClean="0">
                <a:latin typeface="Times New Roman"/>
                <a:cs typeface="Times New Roman"/>
              </a:rPr>
              <a:t>), water (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latin typeface="Times New Roman"/>
                <a:cs typeface="Times New Roman"/>
              </a:rPr>
              <a:t>) and no data (black) were derived using the maximum likelihood method.</a:t>
            </a:r>
          </a:p>
          <a:p>
            <a:endParaRPr lang="en-US" sz="1800" dirty="0" smtClean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781" y="30435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53B"/>
                </a:solidFill>
                <a:latin typeface="Times New Roman"/>
                <a:cs typeface="Times New Roman"/>
              </a:rPr>
              <a:t>1972</a:t>
            </a:r>
            <a:endParaRPr lang="en-US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181" y="30435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53B"/>
                </a:solidFill>
                <a:latin typeface="Times New Roman"/>
                <a:cs typeface="Times New Roman"/>
              </a:rPr>
              <a:t>2010</a:t>
            </a:r>
            <a:endParaRPr lang="en-US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80A"/>
                </a:solidFill>
                <a:latin typeface="Times New Roman"/>
                <a:cs typeface="Times New Roman"/>
              </a:rPr>
              <a:t>Significant increase in urbanization (~20%) in three decades indicates that changes in urbanization are important</a:t>
            </a:r>
            <a:endParaRPr lang="en-US" sz="1800" dirty="0">
              <a:solidFill>
                <a:srgbClr val="FFF80A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302" y="742604"/>
            <a:ext cx="3829396" cy="2305396"/>
            <a:chOff x="371302" y="742604"/>
            <a:chExt cx="3829396" cy="23053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511" y="743933"/>
              <a:ext cx="3806489" cy="2304067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3219796" y="742604"/>
              <a:ext cx="980902" cy="2305396"/>
            </a:xfrm>
            <a:custGeom>
              <a:avLst/>
              <a:gdLst>
                <a:gd name="connsiteX0" fmla="*/ 659477 w 980902"/>
                <a:gd name="connsiteY0" fmla="*/ 0 h 2305396"/>
                <a:gd name="connsiteX1" fmla="*/ 975360 w 980902"/>
                <a:gd name="connsiteY1" fmla="*/ 0 h 2305396"/>
                <a:gd name="connsiteX2" fmla="*/ 980902 w 980902"/>
                <a:gd name="connsiteY2" fmla="*/ 2305396 h 2305396"/>
                <a:gd name="connsiteX3" fmla="*/ 0 w 980902"/>
                <a:gd name="connsiteY3" fmla="*/ 2294312 h 2305396"/>
                <a:gd name="connsiteX4" fmla="*/ 659477 w 980902"/>
                <a:gd name="connsiteY4" fmla="*/ 0 h 230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902" h="2305396">
                  <a:moveTo>
                    <a:pt x="659477" y="0"/>
                  </a:moveTo>
                  <a:lnTo>
                    <a:pt x="975360" y="0"/>
                  </a:lnTo>
                  <a:cubicBezTo>
                    <a:pt x="977207" y="768465"/>
                    <a:pt x="979055" y="1536931"/>
                    <a:pt x="980902" y="2305396"/>
                  </a:cubicBezTo>
                  <a:lnTo>
                    <a:pt x="0" y="2294312"/>
                  </a:lnTo>
                  <a:lnTo>
                    <a:pt x="659477" y="0"/>
                  </a:lnTo>
                  <a:close/>
                </a:path>
              </a:pathLst>
            </a:cu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1302" y="2667000"/>
              <a:ext cx="1435331" cy="381000"/>
            </a:xfrm>
            <a:custGeom>
              <a:avLst/>
              <a:gdLst>
                <a:gd name="connsiteX0" fmla="*/ 11083 w 1435331"/>
                <a:gd name="connsiteY0" fmla="*/ 0 h 288174"/>
                <a:gd name="connsiteX1" fmla="*/ 1435331 w 1435331"/>
                <a:gd name="connsiteY1" fmla="*/ 288174 h 288174"/>
                <a:gd name="connsiteX2" fmla="*/ 0 w 1435331"/>
                <a:gd name="connsiteY2" fmla="*/ 288174 h 288174"/>
                <a:gd name="connsiteX3" fmla="*/ 11083 w 1435331"/>
                <a:gd name="connsiteY3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331" h="288174">
                  <a:moveTo>
                    <a:pt x="11083" y="0"/>
                  </a:moveTo>
                  <a:lnTo>
                    <a:pt x="1435331" y="288174"/>
                  </a:lnTo>
                  <a:lnTo>
                    <a:pt x="0" y="288174"/>
                  </a:lnTo>
                  <a:lnTo>
                    <a:pt x="11083" y="0"/>
                  </a:lnTo>
                  <a:close/>
                </a:path>
              </a:pathLst>
            </a:cu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05400" y="762000"/>
            <a:ext cx="3757246" cy="2271823"/>
            <a:chOff x="817525" y="685800"/>
            <a:chExt cx="3757246" cy="22718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525" y="685800"/>
              <a:ext cx="3757246" cy="227182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3956857" y="685800"/>
              <a:ext cx="617914" cy="2266604"/>
            </a:xfrm>
            <a:custGeom>
              <a:avLst/>
              <a:gdLst>
                <a:gd name="connsiteX0" fmla="*/ 0 w 609600"/>
                <a:gd name="connsiteY0" fmla="*/ 2266604 h 2266604"/>
                <a:gd name="connsiteX1" fmla="*/ 592975 w 609600"/>
                <a:gd name="connsiteY1" fmla="*/ 0 h 2266604"/>
                <a:gd name="connsiteX2" fmla="*/ 609600 w 609600"/>
                <a:gd name="connsiteY2" fmla="*/ 2261062 h 2266604"/>
                <a:gd name="connsiteX3" fmla="*/ 0 w 609600"/>
                <a:gd name="connsiteY3" fmla="*/ 2266604 h 2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2266604">
                  <a:moveTo>
                    <a:pt x="0" y="2266604"/>
                  </a:moveTo>
                  <a:lnTo>
                    <a:pt x="592975" y="0"/>
                  </a:lnTo>
                  <a:lnTo>
                    <a:pt x="609600" y="2261062"/>
                  </a:lnTo>
                  <a:lnTo>
                    <a:pt x="0" y="2266604"/>
                  </a:lnTo>
                  <a:close/>
                </a:path>
              </a:pathLst>
            </a:cu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7525" y="2316480"/>
              <a:ext cx="3167042" cy="631767"/>
            </a:xfrm>
            <a:custGeom>
              <a:avLst/>
              <a:gdLst>
                <a:gd name="connsiteX0" fmla="*/ 0 w 3169920"/>
                <a:gd name="connsiteY0" fmla="*/ 0 h 631767"/>
                <a:gd name="connsiteX1" fmla="*/ 3164378 w 3169920"/>
                <a:gd name="connsiteY1" fmla="*/ 609600 h 631767"/>
                <a:gd name="connsiteX2" fmla="*/ 3169920 w 3169920"/>
                <a:gd name="connsiteY2" fmla="*/ 631767 h 631767"/>
                <a:gd name="connsiteX3" fmla="*/ 11084 w 3169920"/>
                <a:gd name="connsiteY3" fmla="*/ 631767 h 631767"/>
                <a:gd name="connsiteX4" fmla="*/ 0 w 3169920"/>
                <a:gd name="connsiteY4" fmla="*/ 0 h 63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20" h="631767">
                  <a:moveTo>
                    <a:pt x="0" y="0"/>
                  </a:moveTo>
                  <a:lnTo>
                    <a:pt x="3164378" y="609600"/>
                  </a:lnTo>
                  <a:lnTo>
                    <a:pt x="3169920" y="631767"/>
                  </a:lnTo>
                  <a:lnTo>
                    <a:pt x="11084" y="631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9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76200" y="-266700"/>
            <a:ext cx="9144000" cy="1104900"/>
          </a:xfrm>
        </p:spPr>
        <p:txBody>
          <a:bodyPr/>
          <a:lstStyle/>
          <a:p>
            <a:r>
              <a:rPr lang="en-US" sz="3200" i="0" dirty="0" smtClean="0">
                <a:solidFill>
                  <a:srgbClr val="FFF53B"/>
                </a:solidFill>
                <a:latin typeface="Times New Roman"/>
                <a:cs typeface="Times New Roman"/>
              </a:rPr>
              <a:t>Objectives</a:t>
            </a:r>
            <a:endParaRPr lang="en-US" sz="3200" i="0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153151" y="5943600"/>
            <a:ext cx="4418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ATLAS-derived albedo dataset used to configure the atmospheric model surface characteristics in San Juan, Puerto Rico (</a:t>
            </a:r>
            <a:r>
              <a:rPr lang="en-US" sz="1600" dirty="0" err="1" smtClean="0">
                <a:solidFill>
                  <a:srgbClr val="FFF53B"/>
                </a:solidFill>
                <a:latin typeface="Times New Roman"/>
                <a:cs typeface="Times New Roman"/>
              </a:rPr>
              <a:t>Comarazamy</a:t>
            </a:r>
            <a:r>
              <a:rPr lang="en-US" sz="16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 et al. 2010)</a:t>
            </a:r>
            <a:endParaRPr lang="en-US" sz="1600" dirty="0">
              <a:solidFill>
                <a:srgbClr val="FFF53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876800" y="1052691"/>
            <a:ext cx="40386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Use of high resolution airborne data:</a:t>
            </a:r>
          </a:p>
          <a:p>
            <a:pPr algn="ctr" eaLnBrk="1" hangingPunct="1"/>
            <a:endParaRPr lang="en-US" sz="18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Derive an updated LCLU classification on the  LA region: </a:t>
            </a:r>
            <a:r>
              <a:rPr lang="en-US" sz="1800" dirty="0" smtClean="0">
                <a:latin typeface="Times New Roman"/>
                <a:cs typeface="Times New Roman"/>
              </a:rPr>
              <a:t>determination of albedo and biophysical parameters of the bare soil (</a:t>
            </a:r>
            <a:r>
              <a:rPr lang="en-US" sz="1800" dirty="0" err="1" smtClean="0">
                <a:latin typeface="Times New Roman"/>
                <a:cs typeface="Times New Roman"/>
              </a:rPr>
              <a:t>Comarazamy</a:t>
            </a:r>
            <a:r>
              <a:rPr lang="en-US" sz="1800" dirty="0" smtClean="0">
                <a:latin typeface="Times New Roman"/>
                <a:cs typeface="Times New Roman"/>
              </a:rPr>
              <a:t> et al. 2010)</a:t>
            </a:r>
            <a:endParaRPr lang="en-US" sz="1800" dirty="0" smtClean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Use this data to update the atmospheric model (WRF) urban surface parameters.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/>
                <a:cs typeface="Times New Roman"/>
              </a:rPr>
              <a:t>Validate the new land surface model and assess its suitability for long-term runs</a:t>
            </a:r>
            <a:endParaRPr lang="en-US" sz="1800" dirty="0"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53B"/>
                </a:solidFill>
                <a:latin typeface="Times New Roman"/>
                <a:cs typeface="Times New Roman"/>
              </a:rPr>
              <a:t>Understanding local and regional thermal gradients: </a:t>
            </a:r>
            <a:r>
              <a:rPr lang="en-US" sz="1800" dirty="0" smtClean="0">
                <a:latin typeface="Times New Roman"/>
                <a:cs typeface="Times New Roman"/>
              </a:rPr>
              <a:t>with emphasis on daily sea breeze – land breeze cycle.</a:t>
            </a:r>
            <a:endParaRPr lang="en-US" sz="1800" dirty="0" smtClean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53B"/>
              </a:solidFill>
              <a:latin typeface="Times New Roman"/>
              <a:cs typeface="Times New Roman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449070" cy="2439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838200"/>
            <a:ext cx="4267199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04801" y="1219200"/>
            <a:ext cx="4276343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610600" cy="1143000"/>
          </a:xfrm>
        </p:spPr>
        <p:txBody>
          <a:bodyPr/>
          <a:lstStyle/>
          <a:p>
            <a:r>
              <a:rPr lang="en-US" sz="2400" i="0" dirty="0" err="1" smtClean="0">
                <a:solidFill>
                  <a:srgbClr val="FFF80A"/>
                </a:solidFill>
                <a:latin typeface="Georgia" charset="0"/>
              </a:rPr>
              <a:t>HyspIRI</a:t>
            </a:r>
            <a:r>
              <a:rPr lang="en-US" sz="2400" i="0" dirty="0" smtClean="0">
                <a:solidFill>
                  <a:srgbClr val="FFF80A"/>
                </a:solidFill>
                <a:latin typeface="Georgia" charset="0"/>
              </a:rPr>
              <a:t> Mission </a:t>
            </a:r>
            <a:endParaRPr lang="en-US" sz="2400" i="0" dirty="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2400" y="609600"/>
            <a:ext cx="8788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HyspIRI</a:t>
            </a:r>
            <a:r>
              <a:rPr 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global mission, measuring land and shallow aquatic habitats at 60 meters and deep oceans at 1 km every 5 days (TIR) and every 19 days (VSWIR).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HyspIRI’s</a:t>
            </a:r>
            <a:r>
              <a:rPr lang="en-US" sz="180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VSWIR (Visible Short Wave Infrared)</a:t>
            </a:r>
            <a:endParaRPr lang="en-US" sz="1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err="1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HyspIRI’s</a:t>
            </a:r>
            <a:r>
              <a:rPr lang="en-US" sz="180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TIR (Thermal Infrared)</a:t>
            </a:r>
            <a:endParaRPr lang="en-US" sz="1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031907"/>
            <a:ext cx="2133600" cy="136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2"/>
          <p:cNvSpPr txBox="1"/>
          <p:nvPr/>
        </p:nvSpPr>
        <p:spPr>
          <a:xfrm>
            <a:off x="0" y="251460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Flights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California in 2013 and 2014 along 3 transects from capturing ecological/climatic gradients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fly these 3 transects 3 times per year for the two years; 3-year awards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solicited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609600" y="1752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2400" i="0" kern="0" dirty="0" err="1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HyspIRI</a:t>
            </a:r>
            <a:r>
              <a:rPr lang="en-US" sz="2400" i="0" kern="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Preparatory Airborne Campaign</a:t>
            </a:r>
            <a:endParaRPr lang="en-US" sz="2400" i="0" kern="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858600" cy="27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29000"/>
            <a:ext cx="3221506" cy="272880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09800" y="5943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1800" i="0" kern="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over Southern California.</a:t>
            </a:r>
          </a:p>
          <a:p>
            <a:r>
              <a:rPr lang="en-US" sz="1800" i="0" kern="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24</a:t>
            </a:r>
            <a:r>
              <a:rPr lang="en-US" sz="1800" i="0" kern="0" baseline="3000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i="0" kern="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endParaRPr lang="en-US" sz="1800" i="0" kern="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31242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1800" i="0" kern="0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MODIS/ASTER Airborne Simulator (MASTER)</a:t>
            </a:r>
            <a:endParaRPr lang="en-US" sz="1800" i="0" kern="0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1800" i="0" kern="0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Airborne Visible/Infrared Imaging Spectrometer (AVIRIS)</a:t>
            </a:r>
            <a:endParaRPr lang="en-US" sz="1800" i="0" kern="0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81000"/>
            <a:ext cx="8610600" cy="1143000"/>
          </a:xfrm>
        </p:spPr>
        <p:txBody>
          <a:bodyPr/>
          <a:lstStyle/>
          <a:p>
            <a:r>
              <a:rPr lang="en-US" sz="2400" i="0" dirty="0" err="1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HyspIRI</a:t>
            </a:r>
            <a:r>
              <a:rPr lang="en-US" sz="2400" i="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Flightovers</a:t>
            </a:r>
            <a:r>
              <a:rPr lang="en-US" sz="2400" i="0" dirty="0" smtClean="0">
                <a:solidFill>
                  <a:srgbClr val="FFF8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Sensors</a:t>
            </a:r>
            <a:endParaRPr lang="en-US" sz="2400" i="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Students\Desktop\Sep24_HyspIRI\EOS Paper\Figures\AVIR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2819400" cy="20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92" y="838200"/>
            <a:ext cx="3948283" cy="20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28194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18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 Resolution: 15 m</a:t>
            </a:r>
          </a:p>
          <a:p>
            <a:r>
              <a:rPr lang="en-US" sz="18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resolution: 224 bands from 380 to 2500 nm (Visible/NIR)</a:t>
            </a:r>
          </a:p>
          <a:p>
            <a:endParaRPr lang="en-US" sz="1800" i="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126" name="Picture 6" descr="C:\Users\Students\Desktop\Sep24_HyspIRI\EOS Paper\Figures\MA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0" y="3846033"/>
            <a:ext cx="2694830" cy="24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60960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Osak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Arial" charset="0"/>
                <a:ea typeface="Osaka" pitchFamily="28" charset="-128"/>
              </a:defRPr>
            </a:lvl9pPr>
          </a:lstStyle>
          <a:p>
            <a:r>
              <a:rPr lang="en-US" sz="18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 Resolution: 35 m</a:t>
            </a:r>
          </a:p>
          <a:p>
            <a:r>
              <a:rPr lang="en-US" sz="18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resolution: 5 bands between 8 and 12.5 </a:t>
            </a:r>
            <a:r>
              <a:rPr lang="el-GR" sz="18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(TIR)</a:t>
            </a:r>
          </a:p>
          <a:p>
            <a:endParaRPr lang="en-US" sz="1800" i="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87" y="3846032"/>
            <a:ext cx="4556213" cy="240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i="0" dirty="0" smtClean="0">
                <a:solidFill>
                  <a:srgbClr val="FFF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lang="en-US" i="0" dirty="0">
              <a:solidFill>
                <a:srgbClr val="FFF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tello">
  <a:themeElements>
    <a:clrScheme name="Destello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Destello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Destello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tello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tello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16266</TotalTime>
  <Words>4019</Words>
  <Application>Microsoft Office PowerPoint</Application>
  <PresentationFormat>On-screen Show (4:3)</PresentationFormat>
  <Paragraphs>297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Georgia</vt:lpstr>
      <vt:lpstr>Osaka</vt:lpstr>
      <vt:lpstr>Tahoma</vt:lpstr>
      <vt:lpstr>Times New Roman</vt:lpstr>
      <vt:lpstr>Wingdings</vt:lpstr>
      <vt:lpstr>Wingdings 2</vt:lpstr>
      <vt:lpstr>Destello</vt:lpstr>
      <vt:lpstr>  On the Validation of Airborne Data and Atmospheric Modeling on Summer Temperature Gradients in Southern California </vt:lpstr>
      <vt:lpstr>Motivation: Regional Cooling  in a Warming World</vt:lpstr>
      <vt:lpstr>PowerPoint Presentation</vt:lpstr>
      <vt:lpstr>What is the spatial distribution of California Coastal-Cooling? </vt:lpstr>
      <vt:lpstr>Changes in urbanization: Landsat LCLU-Classification </vt:lpstr>
      <vt:lpstr>Objectives</vt:lpstr>
      <vt:lpstr>HyspIRI Mission </vt:lpstr>
      <vt:lpstr>HyspIRI Flightovers Sensors</vt:lpstr>
      <vt:lpstr>Data Processing</vt:lpstr>
      <vt:lpstr>Overall Process Flow</vt:lpstr>
      <vt:lpstr>PowerPoint Presentation</vt:lpstr>
      <vt:lpstr>PowerPoint Presentation</vt:lpstr>
      <vt:lpstr>Analysis of Urban Land Covers</vt:lpstr>
      <vt:lpstr>PowerPoint Presentation</vt:lpstr>
      <vt:lpstr>PowerPoint Presentation</vt:lpstr>
      <vt:lpstr>PowerPoint Presentation</vt:lpstr>
      <vt:lpstr>PowerPoint Presentation</vt:lpstr>
      <vt:lpstr>WRF Validation</vt:lpstr>
      <vt:lpstr>   </vt:lpstr>
      <vt:lpstr>   </vt:lpstr>
      <vt:lpstr>   </vt:lpstr>
      <vt:lpstr>Conclusions and Future Work</vt:lpstr>
      <vt:lpstr>PowerPoint Presentation</vt:lpstr>
      <vt:lpstr>References </vt:lpstr>
      <vt:lpstr>References </vt:lpstr>
      <vt:lpstr>References </vt:lpstr>
      <vt:lpstr>References </vt:lpstr>
    </vt:vector>
  </TitlesOfParts>
  <Company>. 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Cooling Effect Studies in California</dc:title>
  <dc:creator>. .</dc:creator>
  <cp:lastModifiedBy>Shakila Merchant</cp:lastModifiedBy>
  <cp:revision>871</cp:revision>
  <cp:lastPrinted>2011-08-10T18:30:30Z</cp:lastPrinted>
  <dcterms:created xsi:type="dcterms:W3CDTF">2011-04-12T21:05:50Z</dcterms:created>
  <dcterms:modified xsi:type="dcterms:W3CDTF">2014-09-08T17:20:19Z</dcterms:modified>
</cp:coreProperties>
</file>